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6" r:id="rId3"/>
    <p:sldId id="257" r:id="rId4"/>
    <p:sldId id="278" r:id="rId5"/>
    <p:sldId id="260" r:id="rId6"/>
    <p:sldId id="272" r:id="rId7"/>
    <p:sldId id="274" r:id="rId8"/>
    <p:sldId id="275" r:id="rId9"/>
    <p:sldId id="259" r:id="rId10"/>
    <p:sldId id="263" r:id="rId11"/>
    <p:sldId id="261" r:id="rId12"/>
    <p:sldId id="271" r:id="rId13"/>
    <p:sldId id="273" r:id="rId14"/>
    <p:sldId id="277" r:id="rId15"/>
    <p:sldId id="264" r:id="rId16"/>
    <p:sldId id="258" r:id="rId17"/>
    <p:sldId id="276" r:id="rId18"/>
    <p:sldId id="267" r:id="rId19"/>
    <p:sldId id="279" r:id="rId20"/>
    <p:sldId id="265" r:id="rId21"/>
    <p:sldId id="26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61413DBD-CE2A-4CF6-9DF7-22767D6FBB6A}" type="datetimeFigureOut">
              <a:rPr lang="en-AU" smtClean="0"/>
              <a:t>18/10/2018</a:t>
            </a:fld>
            <a:endParaRPr lang="en-AU"/>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AU"/>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30ED7F37-62CA-46C5-9137-4FF32C5B8C18}" type="slidenum">
              <a:rPr lang="en-AU" smtClean="0"/>
              <a:t>‹#›</a:t>
            </a:fld>
            <a:endParaRPr lang="en-AU"/>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7099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13DBD-CE2A-4CF6-9DF7-22767D6FBB6A}" type="datetimeFigureOut">
              <a:rPr lang="en-AU" smtClean="0"/>
              <a:t>18/10/2018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4079146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13DBD-CE2A-4CF6-9DF7-22767D6FBB6A}" type="datetimeFigureOut">
              <a:rPr lang="en-AU" smtClean="0"/>
              <a:t>18/10/2018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1660120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13DBD-CE2A-4CF6-9DF7-22767D6FBB6A}" type="datetimeFigureOut">
              <a:rPr lang="en-AU" smtClean="0"/>
              <a:t>18/10/2018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529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61413DBD-CE2A-4CF6-9DF7-22767D6FBB6A}" type="datetimeFigureOut">
              <a:rPr lang="en-AU" smtClean="0"/>
              <a:t>18/10/2018</a:t>
            </a:fld>
            <a:endParaRPr lang="en-AU"/>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AU"/>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30ED7F37-62CA-46C5-9137-4FF32C5B8C18}" type="slidenum">
              <a:rPr lang="en-AU" smtClean="0"/>
              <a:t>‹#›</a:t>
            </a:fld>
            <a:endParaRPr lang="en-AU"/>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7756793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413DBD-CE2A-4CF6-9DF7-22767D6FBB6A}" type="datetimeFigureOut">
              <a:rPr lang="en-AU" smtClean="0"/>
              <a:t>18/10/2018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2094452806"/>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413DBD-CE2A-4CF6-9DF7-22767D6FBB6A}" type="datetimeFigureOut">
              <a:rPr lang="en-AU" smtClean="0"/>
              <a:t>18/10/2018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41146846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413DBD-CE2A-4CF6-9DF7-22767D6FBB6A}" type="datetimeFigureOut">
              <a:rPr lang="en-AU" smtClean="0"/>
              <a:t>18/10/2018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3966667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413DBD-CE2A-4CF6-9DF7-22767D6FBB6A}" type="datetimeFigureOut">
              <a:rPr lang="en-AU" smtClean="0"/>
              <a:t>18/10/2018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53438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61413DBD-CE2A-4CF6-9DF7-22767D6FBB6A}" type="datetimeFigureOut">
              <a:rPr lang="en-AU" smtClean="0"/>
              <a:t>18/10/2018</a:t>
            </a:fld>
            <a:endParaRPr lang="en-AU"/>
          </a:p>
        </p:txBody>
      </p:sp>
      <p:sp>
        <p:nvSpPr>
          <p:cNvPr id="6" name="Footer Placeholder 5"/>
          <p:cNvSpPr>
            <a:spLocks noGrp="1"/>
          </p:cNvSpPr>
          <p:nvPr>
            <p:ph type="ftr" sz="quarter" idx="11"/>
          </p:nvPr>
        </p:nvSpPr>
        <p:spPr>
          <a:xfrm>
            <a:off x="2103620" y="6375679"/>
            <a:ext cx="3482179" cy="345796"/>
          </a:xfrm>
        </p:spPr>
        <p:txBody>
          <a:bodyPr/>
          <a:lstStyle/>
          <a:p>
            <a:endParaRPr lang="en-AU"/>
          </a:p>
        </p:txBody>
      </p:sp>
      <p:sp>
        <p:nvSpPr>
          <p:cNvPr id="7" name="Slide Number Placeholder 6"/>
          <p:cNvSpPr>
            <a:spLocks noGrp="1"/>
          </p:cNvSpPr>
          <p:nvPr>
            <p:ph type="sldNum" sz="quarter" idx="12"/>
          </p:nvPr>
        </p:nvSpPr>
        <p:spPr>
          <a:xfrm>
            <a:off x="5691014" y="6375679"/>
            <a:ext cx="1232456" cy="345796"/>
          </a:xfrm>
        </p:spPr>
        <p:txBody>
          <a:bodyPr/>
          <a:lstStyle/>
          <a:p>
            <a:fld id="{30ED7F37-62CA-46C5-9137-4FF32C5B8C18}" type="slidenum">
              <a:rPr lang="en-AU" smtClean="0"/>
              <a:t>‹#›</a:t>
            </a:fld>
            <a:endParaRPr lang="en-AU"/>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5881473"/>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61413DBD-CE2A-4CF6-9DF7-22767D6FBB6A}" type="datetimeFigureOut">
              <a:rPr lang="en-AU" smtClean="0"/>
              <a:t>18/10/2018</a:t>
            </a:fld>
            <a:endParaRPr lang="en-AU"/>
          </a:p>
        </p:txBody>
      </p:sp>
      <p:sp>
        <p:nvSpPr>
          <p:cNvPr id="6" name="Footer Placeholder 5"/>
          <p:cNvSpPr>
            <a:spLocks noGrp="1"/>
          </p:cNvSpPr>
          <p:nvPr>
            <p:ph type="ftr" sz="quarter" idx="11"/>
          </p:nvPr>
        </p:nvSpPr>
        <p:spPr>
          <a:xfrm>
            <a:off x="2103621" y="6375679"/>
            <a:ext cx="3482178" cy="345796"/>
          </a:xfrm>
        </p:spPr>
        <p:txBody>
          <a:bodyPr/>
          <a:lstStyle/>
          <a:p>
            <a:endParaRPr lang="en-AU"/>
          </a:p>
        </p:txBody>
      </p:sp>
      <p:sp>
        <p:nvSpPr>
          <p:cNvPr id="7" name="Slide Number Placeholder 6"/>
          <p:cNvSpPr>
            <a:spLocks noGrp="1"/>
          </p:cNvSpPr>
          <p:nvPr>
            <p:ph type="sldNum" sz="quarter" idx="12"/>
          </p:nvPr>
        </p:nvSpPr>
        <p:spPr>
          <a:xfrm>
            <a:off x="5687568" y="6375679"/>
            <a:ext cx="1234440" cy="345796"/>
          </a:xfrm>
        </p:spPr>
        <p:txBody>
          <a:bodyPr/>
          <a:lstStyle/>
          <a:p>
            <a:fld id="{30ED7F37-62CA-46C5-9137-4FF32C5B8C18}" type="slidenum">
              <a:rPr lang="en-AU" smtClean="0"/>
              <a:t>‹#›</a:t>
            </a:fld>
            <a:endParaRPr lang="en-AU"/>
          </a:p>
        </p:txBody>
      </p:sp>
    </p:spTree>
    <p:extLst>
      <p:ext uri="{BB962C8B-B14F-4D97-AF65-F5344CB8AC3E}">
        <p14:creationId xmlns:p14="http://schemas.microsoft.com/office/powerpoint/2010/main" val="3046884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61413DBD-CE2A-4CF6-9DF7-22767D6FBB6A}" type="datetimeFigureOut">
              <a:rPr lang="en-AU" smtClean="0"/>
              <a:t>18/10/2018</a:t>
            </a:fld>
            <a:endParaRPr lang="en-AU"/>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AU"/>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0ED7F37-62CA-46C5-9137-4FF32C5B8C18}" type="slidenum">
              <a:rPr lang="en-AU" smtClean="0"/>
              <a:t>‹#›</a:t>
            </a:fld>
            <a:endParaRPr lang="en-AU"/>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088129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7.png"/><Relationship Id="rId7"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404FCF62-3487-453B-8537-22BDCC5194D2}"/>
              </a:ext>
            </a:extLst>
          </p:cNvPr>
          <p:cNvSpPr txBox="1">
            <a:spLocks noChangeArrowheads="1"/>
          </p:cNvSpPr>
          <p:nvPr/>
        </p:nvSpPr>
        <p:spPr bwMode="auto">
          <a:xfrm>
            <a:off x="1828801" y="1888144"/>
            <a:ext cx="8828722" cy="496985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AU" sz="10000" dirty="0">
                <a:ln>
                  <a:noFill/>
                </a:ln>
                <a:solidFill>
                  <a:srgbClr val="C00000"/>
                </a:solidFill>
                <a:effectLst/>
                <a:latin typeface="Ravie" panose="020B0604020202020204" pitchFamily="82" charset="0"/>
                <a:ea typeface="Corbel" panose="020B0503020204020204" pitchFamily="34" charset="0"/>
                <a:cs typeface="Times New Roman" panose="02020603050405020304" pitchFamily="18" charset="0"/>
              </a:rPr>
              <a:t>Fireball!</a:t>
            </a:r>
            <a:endParaRPr lang="en-AU" sz="1050" dirty="0">
              <a:effectLst/>
              <a:latin typeface="Ravie" panose="020B0604020202020204" pitchFamily="82" charset="0"/>
              <a:ea typeface="Corbel" panose="020B0503020204020204" pitchFamily="34" charset="0"/>
              <a:cs typeface="Times New Roman" panose="02020603050405020304" pitchFamily="18" charset="0"/>
            </a:endParaRPr>
          </a:p>
          <a:p>
            <a:pPr algn="ctr">
              <a:lnSpc>
                <a:spcPct val="107000"/>
              </a:lnSpc>
              <a:spcAft>
                <a:spcPts val="800"/>
              </a:spcAft>
            </a:pPr>
            <a:r>
              <a:rPr lang="en-AU" sz="5400" dirty="0">
                <a:ln>
                  <a:noFill/>
                </a:ln>
                <a:solidFill>
                  <a:srgbClr val="C00000"/>
                </a:solidFill>
                <a:effectLst/>
                <a:latin typeface="Ravie" panose="020B0604020202020204" pitchFamily="82" charset="0"/>
                <a:ea typeface="Corbel" panose="020B0503020204020204" pitchFamily="34" charset="0"/>
                <a:cs typeface="Times New Roman" panose="02020603050405020304" pitchFamily="18" charset="0"/>
              </a:rPr>
              <a:t>Game Art Bible</a:t>
            </a:r>
            <a:endParaRPr lang="en-AU" sz="900" dirty="0">
              <a:effectLst/>
              <a:latin typeface="Ravie" panose="020B0604020202020204" pitchFamily="82" charset="0"/>
              <a:ea typeface="Corbel" panose="020B0503020204020204" pitchFamily="34" charset="0"/>
              <a:cs typeface="Times New Roman" panose="02020603050405020304" pitchFamily="18" charset="0"/>
            </a:endParaRPr>
          </a:p>
          <a:p>
            <a:pPr>
              <a:lnSpc>
                <a:spcPct val="107000"/>
              </a:lnSpc>
              <a:spcAft>
                <a:spcPts val="800"/>
              </a:spcAft>
            </a:pPr>
            <a:r>
              <a:rPr lang="en-AU" sz="140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 </a:t>
            </a:r>
            <a:endParaRPr lang="en-AU" sz="1100" dirty="0">
              <a:effectLst/>
              <a:latin typeface="Corbel" panose="020B0503020204020204" pitchFamily="34" charset="0"/>
              <a:ea typeface="Corbel" panose="020B0503020204020204" pitchFamily="34" charset="0"/>
              <a:cs typeface="Times New Roman" panose="02020603050405020304" pitchFamily="18" charset="0"/>
            </a:endParaRPr>
          </a:p>
        </p:txBody>
      </p:sp>
      <p:sp>
        <p:nvSpPr>
          <p:cNvPr id="5" name="Explosion: 8 Points 4">
            <a:extLst>
              <a:ext uri="{FF2B5EF4-FFF2-40B4-BE49-F238E27FC236}">
                <a16:creationId xmlns:a16="http://schemas.microsoft.com/office/drawing/2014/main" id="{C9C172AC-CF7E-4FA3-AECC-122F7F11B9E9}"/>
              </a:ext>
            </a:extLst>
          </p:cNvPr>
          <p:cNvSpPr/>
          <p:nvPr/>
        </p:nvSpPr>
        <p:spPr>
          <a:xfrm>
            <a:off x="434340" y="133351"/>
            <a:ext cx="2200274" cy="2343150"/>
          </a:xfrm>
          <a:prstGeom prst="irregularSeal1">
            <a:avLst/>
          </a:prstGeom>
          <a:solidFill>
            <a:srgbClr val="FFC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Explosion: 8 Points 5">
            <a:extLst>
              <a:ext uri="{FF2B5EF4-FFF2-40B4-BE49-F238E27FC236}">
                <a16:creationId xmlns:a16="http://schemas.microsoft.com/office/drawing/2014/main" id="{A8E91558-8AF7-48B3-9FD6-08E56404A586}"/>
              </a:ext>
            </a:extLst>
          </p:cNvPr>
          <p:cNvSpPr/>
          <p:nvPr/>
        </p:nvSpPr>
        <p:spPr>
          <a:xfrm>
            <a:off x="857603" y="664180"/>
            <a:ext cx="1353747" cy="1223964"/>
          </a:xfrm>
          <a:prstGeom prst="irregularSeal1">
            <a:avLst/>
          </a:prstGeom>
          <a:solidFill>
            <a:srgbClr val="FF0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Explosion: 8 Points 6">
            <a:extLst>
              <a:ext uri="{FF2B5EF4-FFF2-40B4-BE49-F238E27FC236}">
                <a16:creationId xmlns:a16="http://schemas.microsoft.com/office/drawing/2014/main" id="{DB4202C4-E904-479E-B850-E59FBABDD924}"/>
              </a:ext>
            </a:extLst>
          </p:cNvPr>
          <p:cNvSpPr/>
          <p:nvPr/>
        </p:nvSpPr>
        <p:spPr>
          <a:xfrm rot="10222071">
            <a:off x="9557386" y="4267201"/>
            <a:ext cx="2200274" cy="2343150"/>
          </a:xfrm>
          <a:prstGeom prst="irregularSeal1">
            <a:avLst/>
          </a:prstGeom>
          <a:solidFill>
            <a:srgbClr val="FFC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Explosion: 8 Points 7">
            <a:extLst>
              <a:ext uri="{FF2B5EF4-FFF2-40B4-BE49-F238E27FC236}">
                <a16:creationId xmlns:a16="http://schemas.microsoft.com/office/drawing/2014/main" id="{EA5CB767-82C0-413E-8769-A5FB4A93271A}"/>
              </a:ext>
            </a:extLst>
          </p:cNvPr>
          <p:cNvSpPr/>
          <p:nvPr/>
        </p:nvSpPr>
        <p:spPr>
          <a:xfrm rot="10222071">
            <a:off x="9980649" y="4798030"/>
            <a:ext cx="1353747" cy="1223964"/>
          </a:xfrm>
          <a:prstGeom prst="irregularSeal1">
            <a:avLst/>
          </a:prstGeom>
          <a:solidFill>
            <a:srgbClr val="FF0000"/>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564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4D14EE-764E-49D4-8E7B-5B79292B6E08}"/>
              </a:ext>
            </a:extLst>
          </p:cNvPr>
          <p:cNvSpPr/>
          <p:nvPr/>
        </p:nvSpPr>
        <p:spPr>
          <a:xfrm>
            <a:off x="1733176" y="676569"/>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F92BD49D-D958-43FD-BE85-DEF0B2E1796B}"/>
              </a:ext>
            </a:extLst>
          </p:cNvPr>
          <p:cNvSpPr txBox="1"/>
          <p:nvPr/>
        </p:nvSpPr>
        <p:spPr>
          <a:xfrm>
            <a:off x="2123700" y="913458"/>
            <a:ext cx="3423373" cy="769441"/>
          </a:xfrm>
          <a:prstGeom prst="rect">
            <a:avLst/>
          </a:prstGeom>
          <a:noFill/>
        </p:spPr>
        <p:txBody>
          <a:bodyPr wrap="square" rtlCol="0">
            <a:spAutoFit/>
          </a:bodyPr>
          <a:lstStyle/>
          <a:p>
            <a:pPr algn="ctr"/>
            <a:r>
              <a:rPr lang="en-AU" sz="4400" b="1" u="sng" dirty="0">
                <a:solidFill>
                  <a:srgbClr val="C00000"/>
                </a:solidFill>
                <a:latin typeface="Ravie" panose="04040805050809020602" pitchFamily="82" charset="0"/>
              </a:rPr>
              <a:t>Fireball!</a:t>
            </a:r>
            <a:endParaRPr lang="en-AU" sz="2800" b="1" u="sng" dirty="0">
              <a:solidFill>
                <a:srgbClr val="C00000"/>
              </a:solidFill>
              <a:latin typeface="Ravie" panose="04040805050809020602" pitchFamily="82" charset="0"/>
            </a:endParaRPr>
          </a:p>
        </p:txBody>
      </p:sp>
      <p:sp>
        <p:nvSpPr>
          <p:cNvPr id="6" name="TextBox 5">
            <a:extLst>
              <a:ext uri="{FF2B5EF4-FFF2-40B4-BE49-F238E27FC236}">
                <a16:creationId xmlns:a16="http://schemas.microsoft.com/office/drawing/2014/main" id="{C852B5AB-26B9-49C8-9924-A470E9DFEDD3}"/>
              </a:ext>
            </a:extLst>
          </p:cNvPr>
          <p:cNvSpPr txBox="1"/>
          <p:nvPr/>
        </p:nvSpPr>
        <p:spPr>
          <a:xfrm>
            <a:off x="2619001" y="2024923"/>
            <a:ext cx="2400927" cy="1238801"/>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Start</a:t>
            </a:r>
          </a:p>
          <a:p>
            <a:pPr algn="ctr"/>
            <a:r>
              <a:rPr lang="en-AU" sz="1600" b="1" dirty="0">
                <a:solidFill>
                  <a:srgbClr val="C00000"/>
                </a:solidFill>
                <a:latin typeface="Ravie" panose="04040805050809020602" pitchFamily="82" charset="0"/>
              </a:rPr>
              <a:t>Instructions</a:t>
            </a:r>
          </a:p>
          <a:p>
            <a:pPr algn="ctr"/>
            <a:r>
              <a:rPr lang="en-AU" sz="1600" b="1" dirty="0">
                <a:solidFill>
                  <a:srgbClr val="C00000"/>
                </a:solidFill>
                <a:latin typeface="Ravie" panose="04040805050809020602" pitchFamily="82" charset="0"/>
              </a:rPr>
              <a:t>Options</a:t>
            </a:r>
          </a:p>
          <a:p>
            <a:pPr algn="ctr"/>
            <a:r>
              <a:rPr lang="en-AU" sz="1600" b="1" dirty="0">
                <a:solidFill>
                  <a:srgbClr val="C00000"/>
                </a:solidFill>
                <a:latin typeface="Ravie" panose="04040805050809020602" pitchFamily="82" charset="0"/>
              </a:rPr>
              <a:t>Exit</a:t>
            </a:r>
          </a:p>
          <a:p>
            <a:pPr algn="ctr"/>
            <a:endParaRPr lang="en-AU" sz="1050" b="1" dirty="0">
              <a:solidFill>
                <a:srgbClr val="C00000"/>
              </a:solidFill>
              <a:latin typeface="Ravie" panose="04040805050809020602" pitchFamily="82" charset="0"/>
            </a:endParaRPr>
          </a:p>
        </p:txBody>
      </p:sp>
      <p:sp>
        <p:nvSpPr>
          <p:cNvPr id="7" name="Rectangle 6">
            <a:extLst>
              <a:ext uri="{FF2B5EF4-FFF2-40B4-BE49-F238E27FC236}">
                <a16:creationId xmlns:a16="http://schemas.microsoft.com/office/drawing/2014/main" id="{465F1DB3-49E9-4E13-BC36-7CB1B1395BD6}"/>
              </a:ext>
            </a:extLst>
          </p:cNvPr>
          <p:cNvSpPr/>
          <p:nvPr/>
        </p:nvSpPr>
        <p:spPr>
          <a:xfrm>
            <a:off x="6467474" y="670062"/>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4BD5DCE5-900E-4FD5-A4DE-880FDCB06D49}"/>
              </a:ext>
            </a:extLst>
          </p:cNvPr>
          <p:cNvSpPr txBox="1"/>
          <p:nvPr/>
        </p:nvSpPr>
        <p:spPr>
          <a:xfrm>
            <a:off x="6138860" y="676569"/>
            <a:ext cx="2400927" cy="307777"/>
          </a:xfrm>
          <a:prstGeom prst="rect">
            <a:avLst/>
          </a:prstGeom>
          <a:noFill/>
        </p:spPr>
        <p:txBody>
          <a:bodyPr wrap="square" rtlCol="0">
            <a:spAutoFit/>
          </a:bodyPr>
          <a:lstStyle/>
          <a:p>
            <a:pPr algn="ctr"/>
            <a:r>
              <a:rPr lang="en-AU" sz="1400" b="1" dirty="0">
                <a:solidFill>
                  <a:srgbClr val="C00000"/>
                </a:solidFill>
                <a:latin typeface="Ravie" panose="04040805050809020602" pitchFamily="82" charset="0"/>
              </a:rPr>
              <a:t>Stage Select</a:t>
            </a:r>
            <a:endParaRPr lang="en-AU" sz="1000" b="1" dirty="0">
              <a:solidFill>
                <a:srgbClr val="C00000"/>
              </a:solidFill>
              <a:latin typeface="Ravie" panose="04040805050809020602" pitchFamily="82" charset="0"/>
            </a:endParaRPr>
          </a:p>
        </p:txBody>
      </p:sp>
      <p:sp>
        <p:nvSpPr>
          <p:cNvPr id="9" name="Rectangle 8">
            <a:extLst>
              <a:ext uri="{FF2B5EF4-FFF2-40B4-BE49-F238E27FC236}">
                <a16:creationId xmlns:a16="http://schemas.microsoft.com/office/drawing/2014/main" id="{9C1CCA66-4E44-4E60-8017-4EE61FBADD16}"/>
              </a:ext>
            </a:extLst>
          </p:cNvPr>
          <p:cNvSpPr/>
          <p:nvPr/>
        </p:nvSpPr>
        <p:spPr>
          <a:xfrm>
            <a:off x="6853239" y="1122460"/>
            <a:ext cx="1524542" cy="883058"/>
          </a:xfrm>
          <a:prstGeom prst="rect">
            <a:avLst/>
          </a:prstGeom>
          <a:solidFill>
            <a:schemeClr val="accent3">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8F5440BD-CA84-48A4-825D-013641708289}"/>
              </a:ext>
            </a:extLst>
          </p:cNvPr>
          <p:cNvSpPr/>
          <p:nvPr/>
        </p:nvSpPr>
        <p:spPr>
          <a:xfrm>
            <a:off x="8805862" y="1121180"/>
            <a:ext cx="1524542" cy="883058"/>
          </a:xfrm>
          <a:prstGeom prst="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1A90FFC5-4D93-437F-B7D7-221C89AAF4E7}"/>
              </a:ext>
            </a:extLst>
          </p:cNvPr>
          <p:cNvSpPr/>
          <p:nvPr/>
        </p:nvSpPr>
        <p:spPr>
          <a:xfrm>
            <a:off x="6853238" y="2290373"/>
            <a:ext cx="1524542" cy="883058"/>
          </a:xfrm>
          <a:prstGeom prst="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2048BE62-BB69-4400-9960-5B96428FF27A}"/>
              </a:ext>
            </a:extLst>
          </p:cNvPr>
          <p:cNvSpPr/>
          <p:nvPr/>
        </p:nvSpPr>
        <p:spPr>
          <a:xfrm>
            <a:off x="8805862" y="2289093"/>
            <a:ext cx="1524542" cy="883058"/>
          </a:xfrm>
          <a:prstGeom prst="rect">
            <a:avLst/>
          </a:prstGeom>
          <a:solidFill>
            <a:schemeClr val="accent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5E2F8FA5-EC29-445B-8388-F270787E8235}"/>
              </a:ext>
            </a:extLst>
          </p:cNvPr>
          <p:cNvSpPr/>
          <p:nvPr/>
        </p:nvSpPr>
        <p:spPr>
          <a:xfrm>
            <a:off x="1719513" y="3483134"/>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25300E13-75B5-416C-BE9C-D34428B442AD}"/>
              </a:ext>
            </a:extLst>
          </p:cNvPr>
          <p:cNvSpPr txBox="1"/>
          <p:nvPr/>
        </p:nvSpPr>
        <p:spPr>
          <a:xfrm>
            <a:off x="2110037" y="3720023"/>
            <a:ext cx="3423373" cy="769441"/>
          </a:xfrm>
          <a:prstGeom prst="rect">
            <a:avLst/>
          </a:prstGeom>
          <a:noFill/>
        </p:spPr>
        <p:txBody>
          <a:bodyPr wrap="square" rtlCol="0">
            <a:spAutoFit/>
          </a:bodyPr>
          <a:lstStyle/>
          <a:p>
            <a:pPr algn="ctr"/>
            <a:r>
              <a:rPr lang="en-AU" sz="4400" b="1" u="sng" dirty="0">
                <a:solidFill>
                  <a:srgbClr val="C00000"/>
                </a:solidFill>
                <a:latin typeface="Ravie" panose="04040805050809020602" pitchFamily="82" charset="0"/>
              </a:rPr>
              <a:t>Fireball!</a:t>
            </a:r>
            <a:endParaRPr lang="en-AU" sz="2800" b="1" u="sng" dirty="0">
              <a:solidFill>
                <a:srgbClr val="C00000"/>
              </a:solidFill>
              <a:latin typeface="Ravie" panose="04040805050809020602" pitchFamily="82" charset="0"/>
            </a:endParaRPr>
          </a:p>
        </p:txBody>
      </p:sp>
      <p:sp>
        <p:nvSpPr>
          <p:cNvPr id="15" name="TextBox 14">
            <a:extLst>
              <a:ext uri="{FF2B5EF4-FFF2-40B4-BE49-F238E27FC236}">
                <a16:creationId xmlns:a16="http://schemas.microsoft.com/office/drawing/2014/main" id="{8178FFE8-C9DC-4FAA-86DE-F97A887FB58E}"/>
              </a:ext>
            </a:extLst>
          </p:cNvPr>
          <p:cNvSpPr txBox="1"/>
          <p:nvPr/>
        </p:nvSpPr>
        <p:spPr>
          <a:xfrm>
            <a:off x="2605338" y="4831488"/>
            <a:ext cx="2400927" cy="1238801"/>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Start</a:t>
            </a:r>
          </a:p>
          <a:p>
            <a:pPr algn="ctr"/>
            <a:r>
              <a:rPr lang="en-AU" sz="1600" b="1" dirty="0">
                <a:solidFill>
                  <a:srgbClr val="C00000"/>
                </a:solidFill>
                <a:latin typeface="Ravie" panose="04040805050809020602" pitchFamily="82" charset="0"/>
              </a:rPr>
              <a:t>Instructions</a:t>
            </a:r>
          </a:p>
          <a:p>
            <a:pPr algn="ctr"/>
            <a:r>
              <a:rPr lang="en-AU" sz="1600" b="1" dirty="0">
                <a:solidFill>
                  <a:srgbClr val="C00000"/>
                </a:solidFill>
                <a:latin typeface="Ravie" panose="04040805050809020602" pitchFamily="82" charset="0"/>
              </a:rPr>
              <a:t>Options</a:t>
            </a:r>
          </a:p>
          <a:p>
            <a:pPr algn="ctr"/>
            <a:r>
              <a:rPr lang="en-AU" sz="1600" b="1" dirty="0">
                <a:solidFill>
                  <a:srgbClr val="C00000"/>
                </a:solidFill>
                <a:latin typeface="Ravie" panose="04040805050809020602" pitchFamily="82" charset="0"/>
              </a:rPr>
              <a:t>Exit</a:t>
            </a:r>
          </a:p>
          <a:p>
            <a:pPr algn="ctr"/>
            <a:endParaRPr lang="en-AU" sz="1050" b="1" dirty="0">
              <a:solidFill>
                <a:srgbClr val="C00000"/>
              </a:solidFill>
              <a:latin typeface="Ravie" panose="04040805050809020602" pitchFamily="82" charset="0"/>
            </a:endParaRPr>
          </a:p>
        </p:txBody>
      </p:sp>
      <p:sp>
        <p:nvSpPr>
          <p:cNvPr id="16" name="Rectangle: Diagonal Corners Rounded 15">
            <a:extLst>
              <a:ext uri="{FF2B5EF4-FFF2-40B4-BE49-F238E27FC236}">
                <a16:creationId xmlns:a16="http://schemas.microsoft.com/office/drawing/2014/main" id="{AE830B41-270B-46D2-9044-2E5FCCEE5380}"/>
              </a:ext>
            </a:extLst>
          </p:cNvPr>
          <p:cNvSpPr/>
          <p:nvPr/>
        </p:nvSpPr>
        <p:spPr>
          <a:xfrm>
            <a:off x="2437460" y="3934109"/>
            <a:ext cx="2875634" cy="1768459"/>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AU"/>
          </a:p>
        </p:txBody>
      </p:sp>
      <p:sp>
        <p:nvSpPr>
          <p:cNvPr id="17" name="TextBox 16">
            <a:extLst>
              <a:ext uri="{FF2B5EF4-FFF2-40B4-BE49-F238E27FC236}">
                <a16:creationId xmlns:a16="http://schemas.microsoft.com/office/drawing/2014/main" id="{DDD80BF2-AC33-4346-9D66-72D0909F139F}"/>
              </a:ext>
            </a:extLst>
          </p:cNvPr>
          <p:cNvSpPr txBox="1"/>
          <p:nvPr/>
        </p:nvSpPr>
        <p:spPr>
          <a:xfrm>
            <a:off x="2241600" y="4384475"/>
            <a:ext cx="2400927" cy="992579"/>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a:t>
            </a:r>
          </a:p>
          <a:p>
            <a:pPr algn="ctr"/>
            <a:r>
              <a:rPr lang="en-AU" sz="1600" b="1" dirty="0">
                <a:solidFill>
                  <a:srgbClr val="C00000"/>
                </a:solidFill>
                <a:latin typeface="Ravie" panose="04040805050809020602" pitchFamily="82" charset="0"/>
              </a:rPr>
              <a:t>-------------</a:t>
            </a:r>
          </a:p>
          <a:p>
            <a:pPr algn="ctr"/>
            <a:r>
              <a:rPr lang="en-AU" sz="1600" b="1" dirty="0">
                <a:solidFill>
                  <a:srgbClr val="C00000"/>
                </a:solidFill>
                <a:latin typeface="Ravie" panose="04040805050809020602" pitchFamily="82" charset="0"/>
              </a:rPr>
              <a:t>-------------</a:t>
            </a:r>
          </a:p>
          <a:p>
            <a:pPr algn="ctr"/>
            <a:endParaRPr lang="en-AU" sz="1050" b="1" dirty="0">
              <a:solidFill>
                <a:srgbClr val="C00000"/>
              </a:solidFill>
              <a:latin typeface="Ravie" panose="04040805050809020602" pitchFamily="82" charset="0"/>
            </a:endParaRPr>
          </a:p>
        </p:txBody>
      </p:sp>
      <p:sp>
        <p:nvSpPr>
          <p:cNvPr id="18" name="Rectangle 17">
            <a:extLst>
              <a:ext uri="{FF2B5EF4-FFF2-40B4-BE49-F238E27FC236}">
                <a16:creationId xmlns:a16="http://schemas.microsoft.com/office/drawing/2014/main" id="{0FEC5885-78FF-4BCA-89F5-F82D230589D5}"/>
              </a:ext>
            </a:extLst>
          </p:cNvPr>
          <p:cNvSpPr/>
          <p:nvPr/>
        </p:nvSpPr>
        <p:spPr>
          <a:xfrm>
            <a:off x="4297814" y="4387152"/>
            <a:ext cx="738305" cy="737452"/>
          </a:xfrm>
          <a:prstGeom prst="rect">
            <a:avLst/>
          </a:prstGeom>
          <a:solidFill>
            <a:schemeClr val="accent3">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dirty="0"/>
          </a:p>
        </p:txBody>
      </p:sp>
      <p:sp>
        <p:nvSpPr>
          <p:cNvPr id="19" name="TextBox 18">
            <a:extLst>
              <a:ext uri="{FF2B5EF4-FFF2-40B4-BE49-F238E27FC236}">
                <a16:creationId xmlns:a16="http://schemas.microsoft.com/office/drawing/2014/main" id="{11AA7A7F-C4B1-4BFA-A689-D6379A550899}"/>
              </a:ext>
            </a:extLst>
          </p:cNvPr>
          <p:cNvSpPr txBox="1"/>
          <p:nvPr/>
        </p:nvSpPr>
        <p:spPr>
          <a:xfrm>
            <a:off x="2361260" y="5356580"/>
            <a:ext cx="772830" cy="500137"/>
          </a:xfrm>
          <a:prstGeom prst="rect">
            <a:avLst/>
          </a:prstGeom>
          <a:noFill/>
        </p:spPr>
        <p:txBody>
          <a:bodyPr wrap="square" rtlCol="0">
            <a:spAutoFit/>
          </a:bodyPr>
          <a:lstStyle/>
          <a:p>
            <a:pPr algn="ctr"/>
            <a:r>
              <a:rPr lang="en-AU" sz="1600" b="1" dirty="0">
                <a:solidFill>
                  <a:srgbClr val="C00000"/>
                </a:solidFill>
                <a:latin typeface="Aharoni" panose="02010803020104030203" pitchFamily="2" charset="-79"/>
                <a:cs typeface="Aharoni" panose="02010803020104030203" pitchFamily="2" charset="-79"/>
              </a:rPr>
              <a:t>2/3</a:t>
            </a:r>
          </a:p>
          <a:p>
            <a:pPr algn="ctr"/>
            <a:endParaRPr lang="en-AU" sz="1050" b="1" dirty="0">
              <a:solidFill>
                <a:srgbClr val="C00000"/>
              </a:solidFill>
              <a:latin typeface="Ravie" panose="04040805050809020602" pitchFamily="82" charset="0"/>
            </a:endParaRPr>
          </a:p>
        </p:txBody>
      </p:sp>
      <p:sp>
        <p:nvSpPr>
          <p:cNvPr id="20" name="Isosceles Triangle 19">
            <a:extLst>
              <a:ext uri="{FF2B5EF4-FFF2-40B4-BE49-F238E27FC236}">
                <a16:creationId xmlns:a16="http://schemas.microsoft.com/office/drawing/2014/main" id="{3EF693D0-6583-456E-BD7A-5AF763261AD3}"/>
              </a:ext>
            </a:extLst>
          </p:cNvPr>
          <p:cNvSpPr/>
          <p:nvPr/>
        </p:nvSpPr>
        <p:spPr>
          <a:xfrm rot="5400000">
            <a:off x="5152153" y="4742686"/>
            <a:ext cx="253326" cy="855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Isosceles Triangle 20">
            <a:extLst>
              <a:ext uri="{FF2B5EF4-FFF2-40B4-BE49-F238E27FC236}">
                <a16:creationId xmlns:a16="http://schemas.microsoft.com/office/drawing/2014/main" id="{F84D3B69-4F8F-492A-BFAF-D79664A32C44}"/>
              </a:ext>
            </a:extLst>
          </p:cNvPr>
          <p:cNvSpPr/>
          <p:nvPr/>
        </p:nvSpPr>
        <p:spPr>
          <a:xfrm rot="16200000">
            <a:off x="2476819" y="4742686"/>
            <a:ext cx="253326" cy="855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Multiplication Sign 21">
            <a:extLst>
              <a:ext uri="{FF2B5EF4-FFF2-40B4-BE49-F238E27FC236}">
                <a16:creationId xmlns:a16="http://schemas.microsoft.com/office/drawing/2014/main" id="{96B9B30A-6DBD-44FB-AEC6-D3AC1EE375B7}"/>
              </a:ext>
            </a:extLst>
          </p:cNvPr>
          <p:cNvSpPr/>
          <p:nvPr/>
        </p:nvSpPr>
        <p:spPr>
          <a:xfrm>
            <a:off x="5036119" y="3974859"/>
            <a:ext cx="193420" cy="2006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040CC67C-4BBF-4203-A0BD-9A2B885EAF0C}"/>
              </a:ext>
            </a:extLst>
          </p:cNvPr>
          <p:cNvSpPr txBox="1"/>
          <p:nvPr/>
        </p:nvSpPr>
        <p:spPr>
          <a:xfrm>
            <a:off x="2551456" y="3947805"/>
            <a:ext cx="1328559" cy="500137"/>
          </a:xfrm>
          <a:prstGeom prst="rect">
            <a:avLst/>
          </a:prstGeom>
          <a:noFill/>
        </p:spPr>
        <p:txBody>
          <a:bodyPr wrap="square" rtlCol="0">
            <a:spAutoFit/>
          </a:bodyPr>
          <a:lstStyle/>
          <a:p>
            <a:pPr algn="ctr"/>
            <a:r>
              <a:rPr lang="en-AU" sz="1600" b="1" dirty="0">
                <a:solidFill>
                  <a:srgbClr val="C00000"/>
                </a:solidFill>
                <a:latin typeface="Aharoni" panose="02010803020104030203" pitchFamily="2" charset="-79"/>
                <a:cs typeface="Aharoni" panose="02010803020104030203" pitchFamily="2" charset="-79"/>
              </a:rPr>
              <a:t>Instructions</a:t>
            </a:r>
          </a:p>
          <a:p>
            <a:pPr algn="ctr"/>
            <a:endParaRPr lang="en-AU" sz="1050" b="1" dirty="0">
              <a:solidFill>
                <a:srgbClr val="C00000"/>
              </a:solidFill>
              <a:latin typeface="Ravie" panose="04040805050809020602" pitchFamily="82" charset="0"/>
            </a:endParaRPr>
          </a:p>
        </p:txBody>
      </p:sp>
      <p:sp>
        <p:nvSpPr>
          <p:cNvPr id="24" name="Rectangle 23">
            <a:extLst>
              <a:ext uri="{FF2B5EF4-FFF2-40B4-BE49-F238E27FC236}">
                <a16:creationId xmlns:a16="http://schemas.microsoft.com/office/drawing/2014/main" id="{ADDAB888-6317-451A-8C48-F5D05BA6FB60}"/>
              </a:ext>
            </a:extLst>
          </p:cNvPr>
          <p:cNvSpPr/>
          <p:nvPr/>
        </p:nvSpPr>
        <p:spPr>
          <a:xfrm>
            <a:off x="6772274" y="1051861"/>
            <a:ext cx="1679735" cy="10279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F00BDAA9-889B-48F5-AA43-29EA507F5D81}"/>
              </a:ext>
            </a:extLst>
          </p:cNvPr>
          <p:cNvSpPr/>
          <p:nvPr/>
        </p:nvSpPr>
        <p:spPr>
          <a:xfrm>
            <a:off x="6453811" y="3476626"/>
            <a:ext cx="4171951" cy="27113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7F79E9BC-17A2-41EE-BA38-53CDA4537F8C}"/>
              </a:ext>
            </a:extLst>
          </p:cNvPr>
          <p:cNvSpPr txBox="1"/>
          <p:nvPr/>
        </p:nvSpPr>
        <p:spPr>
          <a:xfrm>
            <a:off x="6844335" y="3713515"/>
            <a:ext cx="3423373" cy="769441"/>
          </a:xfrm>
          <a:prstGeom prst="rect">
            <a:avLst/>
          </a:prstGeom>
          <a:noFill/>
        </p:spPr>
        <p:txBody>
          <a:bodyPr wrap="square" rtlCol="0">
            <a:spAutoFit/>
          </a:bodyPr>
          <a:lstStyle/>
          <a:p>
            <a:pPr algn="ctr"/>
            <a:r>
              <a:rPr lang="en-AU" sz="4400" b="1" u="sng" dirty="0">
                <a:solidFill>
                  <a:srgbClr val="C00000"/>
                </a:solidFill>
                <a:latin typeface="Ravie" panose="04040805050809020602" pitchFamily="82" charset="0"/>
              </a:rPr>
              <a:t>Fireball!</a:t>
            </a:r>
            <a:endParaRPr lang="en-AU" sz="2800" b="1" u="sng" dirty="0">
              <a:solidFill>
                <a:srgbClr val="C00000"/>
              </a:solidFill>
              <a:latin typeface="Ravie" panose="04040805050809020602" pitchFamily="82" charset="0"/>
            </a:endParaRPr>
          </a:p>
        </p:txBody>
      </p:sp>
      <p:sp>
        <p:nvSpPr>
          <p:cNvPr id="27" name="TextBox 26">
            <a:extLst>
              <a:ext uri="{FF2B5EF4-FFF2-40B4-BE49-F238E27FC236}">
                <a16:creationId xmlns:a16="http://schemas.microsoft.com/office/drawing/2014/main" id="{9BC3E094-16F6-4DD3-8DC3-1074B2DA3225}"/>
              </a:ext>
            </a:extLst>
          </p:cNvPr>
          <p:cNvSpPr txBox="1"/>
          <p:nvPr/>
        </p:nvSpPr>
        <p:spPr>
          <a:xfrm>
            <a:off x="7339636" y="4824980"/>
            <a:ext cx="2400927" cy="1238801"/>
          </a:xfrm>
          <a:prstGeom prst="rect">
            <a:avLst/>
          </a:prstGeom>
          <a:noFill/>
        </p:spPr>
        <p:txBody>
          <a:bodyPr wrap="square" rtlCol="0">
            <a:spAutoFit/>
          </a:bodyPr>
          <a:lstStyle/>
          <a:p>
            <a:pPr algn="ctr"/>
            <a:r>
              <a:rPr lang="en-AU" sz="1600" b="1" dirty="0">
                <a:solidFill>
                  <a:srgbClr val="C00000"/>
                </a:solidFill>
                <a:latin typeface="Ravie" panose="04040805050809020602" pitchFamily="82" charset="0"/>
              </a:rPr>
              <a:t>Start</a:t>
            </a:r>
          </a:p>
          <a:p>
            <a:pPr algn="ctr"/>
            <a:r>
              <a:rPr lang="en-AU" sz="1600" b="1" dirty="0">
                <a:solidFill>
                  <a:srgbClr val="C00000"/>
                </a:solidFill>
                <a:latin typeface="Ravie" panose="04040805050809020602" pitchFamily="82" charset="0"/>
              </a:rPr>
              <a:t>Instructions</a:t>
            </a:r>
          </a:p>
          <a:p>
            <a:pPr algn="ctr"/>
            <a:r>
              <a:rPr lang="en-AU" sz="1600" b="1" dirty="0">
                <a:solidFill>
                  <a:srgbClr val="C00000"/>
                </a:solidFill>
                <a:latin typeface="Ravie" panose="04040805050809020602" pitchFamily="82" charset="0"/>
              </a:rPr>
              <a:t>Options</a:t>
            </a:r>
          </a:p>
          <a:p>
            <a:pPr algn="ctr"/>
            <a:r>
              <a:rPr lang="en-AU" sz="1600" b="1" dirty="0">
                <a:solidFill>
                  <a:srgbClr val="C00000"/>
                </a:solidFill>
                <a:latin typeface="Ravie" panose="04040805050809020602" pitchFamily="82" charset="0"/>
              </a:rPr>
              <a:t>Exit</a:t>
            </a:r>
          </a:p>
          <a:p>
            <a:pPr algn="ctr"/>
            <a:endParaRPr lang="en-AU" sz="1050" b="1" dirty="0">
              <a:solidFill>
                <a:srgbClr val="C00000"/>
              </a:solidFill>
              <a:latin typeface="Ravie" panose="04040805050809020602" pitchFamily="82" charset="0"/>
            </a:endParaRPr>
          </a:p>
        </p:txBody>
      </p:sp>
      <p:sp>
        <p:nvSpPr>
          <p:cNvPr id="28" name="Rectangle: Diagonal Corners Rounded 27">
            <a:extLst>
              <a:ext uri="{FF2B5EF4-FFF2-40B4-BE49-F238E27FC236}">
                <a16:creationId xmlns:a16="http://schemas.microsoft.com/office/drawing/2014/main" id="{EFEB1398-D800-4A74-9FCA-3DCADFBEA7C4}"/>
              </a:ext>
            </a:extLst>
          </p:cNvPr>
          <p:cNvSpPr/>
          <p:nvPr/>
        </p:nvSpPr>
        <p:spPr>
          <a:xfrm>
            <a:off x="7171758" y="3927601"/>
            <a:ext cx="2875634" cy="1768459"/>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AU"/>
          </a:p>
        </p:txBody>
      </p:sp>
      <p:sp>
        <p:nvSpPr>
          <p:cNvPr id="34" name="Multiplication Sign 33">
            <a:extLst>
              <a:ext uri="{FF2B5EF4-FFF2-40B4-BE49-F238E27FC236}">
                <a16:creationId xmlns:a16="http://schemas.microsoft.com/office/drawing/2014/main" id="{0E36B1B5-90F4-490D-B634-141BBA717A0E}"/>
              </a:ext>
            </a:extLst>
          </p:cNvPr>
          <p:cNvSpPr/>
          <p:nvPr/>
        </p:nvSpPr>
        <p:spPr>
          <a:xfrm>
            <a:off x="9770417" y="3968351"/>
            <a:ext cx="193420" cy="2006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TextBox 34">
            <a:extLst>
              <a:ext uri="{FF2B5EF4-FFF2-40B4-BE49-F238E27FC236}">
                <a16:creationId xmlns:a16="http://schemas.microsoft.com/office/drawing/2014/main" id="{9ED251F9-9489-4C55-B3E9-B9A36A2C7152}"/>
              </a:ext>
            </a:extLst>
          </p:cNvPr>
          <p:cNvSpPr txBox="1"/>
          <p:nvPr/>
        </p:nvSpPr>
        <p:spPr>
          <a:xfrm>
            <a:off x="7285754" y="3941297"/>
            <a:ext cx="1328559" cy="500137"/>
          </a:xfrm>
          <a:prstGeom prst="rect">
            <a:avLst/>
          </a:prstGeom>
          <a:noFill/>
        </p:spPr>
        <p:txBody>
          <a:bodyPr wrap="square" rtlCol="0">
            <a:spAutoFit/>
          </a:bodyPr>
          <a:lstStyle/>
          <a:p>
            <a:pPr algn="ctr"/>
            <a:r>
              <a:rPr lang="en-AU" sz="1600" b="1" dirty="0">
                <a:solidFill>
                  <a:srgbClr val="C00000"/>
                </a:solidFill>
                <a:latin typeface="Aharoni" panose="02010803020104030203" pitchFamily="2" charset="-79"/>
                <a:cs typeface="Aharoni" panose="02010803020104030203" pitchFamily="2" charset="-79"/>
              </a:rPr>
              <a:t>Options</a:t>
            </a:r>
          </a:p>
          <a:p>
            <a:pPr algn="ctr"/>
            <a:endParaRPr lang="en-AU" sz="1050" b="1" dirty="0">
              <a:solidFill>
                <a:srgbClr val="C00000"/>
              </a:solidFill>
              <a:latin typeface="Ravie" panose="04040805050809020602" pitchFamily="82" charset="0"/>
            </a:endParaRPr>
          </a:p>
        </p:txBody>
      </p:sp>
      <p:sp>
        <p:nvSpPr>
          <p:cNvPr id="36" name="TextBox 35">
            <a:extLst>
              <a:ext uri="{FF2B5EF4-FFF2-40B4-BE49-F238E27FC236}">
                <a16:creationId xmlns:a16="http://schemas.microsoft.com/office/drawing/2014/main" id="{94F93C4C-4B1E-49B7-84CA-9472A4573359}"/>
              </a:ext>
            </a:extLst>
          </p:cNvPr>
          <p:cNvSpPr txBox="1"/>
          <p:nvPr/>
        </p:nvSpPr>
        <p:spPr>
          <a:xfrm>
            <a:off x="7959496" y="4397598"/>
            <a:ext cx="1328559" cy="1177245"/>
          </a:xfrm>
          <a:prstGeom prst="rect">
            <a:avLst/>
          </a:prstGeom>
          <a:noFill/>
        </p:spPr>
        <p:txBody>
          <a:bodyPr wrap="square" rtlCol="0">
            <a:spAutoFit/>
          </a:bodyPr>
          <a:lstStyle/>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r>
              <a:rPr lang="en-AU" sz="1200" b="1" dirty="0">
                <a:solidFill>
                  <a:srgbClr val="C00000"/>
                </a:solidFill>
                <a:latin typeface="Aharoni" panose="02010803020104030203" pitchFamily="2" charset="-79"/>
                <a:cs typeface="Aharoni" panose="02010803020104030203" pitchFamily="2" charset="-79"/>
              </a:rPr>
              <a:t>Option</a:t>
            </a:r>
          </a:p>
          <a:p>
            <a:pPr algn="ctr"/>
            <a:endParaRPr lang="en-AU" sz="1050" b="1" dirty="0">
              <a:solidFill>
                <a:srgbClr val="C00000"/>
              </a:solidFill>
              <a:latin typeface="Ravie" panose="04040805050809020602" pitchFamily="82" charset="0"/>
            </a:endParaRPr>
          </a:p>
        </p:txBody>
      </p:sp>
      <p:sp>
        <p:nvSpPr>
          <p:cNvPr id="37" name="Rectangle 10">
            <a:extLst>
              <a:ext uri="{FF2B5EF4-FFF2-40B4-BE49-F238E27FC236}">
                <a16:creationId xmlns:a16="http://schemas.microsoft.com/office/drawing/2014/main" id="{EA518E44-94FE-4227-9E9B-B96AF1D10AB4}"/>
              </a:ext>
            </a:extLst>
          </p:cNvPr>
          <p:cNvSpPr>
            <a:spLocks noChangeArrowheads="1"/>
          </p:cNvSpPr>
          <p:nvPr/>
        </p:nvSpPr>
        <p:spPr bwMode="auto">
          <a:xfrm>
            <a:off x="908012" y="-110932"/>
            <a:ext cx="33842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2000" b="1" i="0" u="none" strike="noStrike" cap="none" normalizeH="0" baseline="0" dirty="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UI Design Concepts</a:t>
            </a:r>
            <a:endParaRPr kumimoji="0" lang="en-AU" altLang="en-US" sz="1800" b="0" i="0" u="none" strike="noStrike" cap="none" normalizeH="0" baseline="0" dirty="0">
              <a:ln>
                <a:noFill/>
              </a:ln>
              <a:solidFill>
                <a:schemeClr val="tx1"/>
              </a:solidFill>
              <a:effectLst/>
              <a:latin typeface="Ravie" panose="04040805050809020602" pitchFamily="82" charset="0"/>
            </a:endParaRPr>
          </a:p>
        </p:txBody>
      </p:sp>
      <p:sp>
        <p:nvSpPr>
          <p:cNvPr id="31" name="Text Box 2">
            <a:extLst>
              <a:ext uri="{FF2B5EF4-FFF2-40B4-BE49-F238E27FC236}">
                <a16:creationId xmlns:a16="http://schemas.microsoft.com/office/drawing/2014/main" id="{AE211759-D740-48DB-A1AF-11FD83893B8E}"/>
              </a:ext>
            </a:extLst>
          </p:cNvPr>
          <p:cNvSpPr txBox="1">
            <a:spLocks noChangeArrowheads="1"/>
          </p:cNvSpPr>
          <p:nvPr/>
        </p:nvSpPr>
        <p:spPr bwMode="auto">
          <a:xfrm>
            <a:off x="908012" y="6381809"/>
            <a:ext cx="956592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Simple, intuitive layout for easy navigation of menus.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721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181592\Desktop\babydragons_Thumbnail_2.png">
            <a:extLst>
              <a:ext uri="{FF2B5EF4-FFF2-40B4-BE49-F238E27FC236}">
                <a16:creationId xmlns:a16="http://schemas.microsoft.com/office/drawing/2014/main" id="{832BA14E-6734-438E-9AE6-F2488A56B11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9907" y="804446"/>
            <a:ext cx="5615945" cy="4011295"/>
          </a:xfrm>
          <a:prstGeom prst="rect">
            <a:avLst/>
          </a:prstGeom>
          <a:ln>
            <a:noFill/>
          </a:ln>
          <a:effectLst>
            <a:outerShdw blurRad="292100" dist="139700" dir="2700000" algn="tl" rotWithShape="0">
              <a:srgbClr val="333333">
                <a:alpha val="65000"/>
              </a:srgbClr>
            </a:outerShdw>
          </a:effectLst>
        </p:spPr>
      </p:pic>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989784" y="127338"/>
            <a:ext cx="40446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sp>
        <p:nvSpPr>
          <p:cNvPr id="9" name="Text Box 2">
            <a:extLst>
              <a:ext uri="{FF2B5EF4-FFF2-40B4-BE49-F238E27FC236}">
                <a16:creationId xmlns:a16="http://schemas.microsoft.com/office/drawing/2014/main" id="{1E659CC3-3BAC-45C3-A274-DEBA5AADB577}"/>
              </a:ext>
            </a:extLst>
          </p:cNvPr>
          <p:cNvSpPr txBox="1">
            <a:spLocks noChangeArrowheads="1"/>
          </p:cNvSpPr>
          <p:nvPr/>
        </p:nvSpPr>
        <p:spPr bwMode="auto">
          <a:xfrm>
            <a:off x="3718330" y="5449905"/>
            <a:ext cx="5099097" cy="120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We tested bipedal designs. Bipedal dragons would give more horizontal space to work with, but they seemed off and not “baby” enough.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745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181592\Desktop\babyDragons_Thumbnails.png">
            <a:extLst>
              <a:ext uri="{FF2B5EF4-FFF2-40B4-BE49-F238E27FC236}">
                <a16:creationId xmlns:a16="http://schemas.microsoft.com/office/drawing/2014/main" id="{DA2E4B6E-CA03-4034-B31F-4CB9A3959D5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7157" y="914400"/>
            <a:ext cx="5617686" cy="4011295"/>
          </a:xfrm>
          <a:prstGeom prst="rect">
            <a:avLst/>
          </a:prstGeom>
          <a:ln>
            <a:noFill/>
          </a:ln>
          <a:effectLst>
            <a:outerShdw blurRad="292100" dist="139700" dir="2700000" algn="tl" rotWithShape="0">
              <a:srgbClr val="333333">
                <a:alpha val="65000"/>
              </a:srgbClr>
            </a:outerShdw>
          </a:effectLst>
        </p:spPr>
      </p:pic>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989784" y="127338"/>
            <a:ext cx="40446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sp>
        <p:nvSpPr>
          <p:cNvPr id="10" name="Text Box 2">
            <a:extLst>
              <a:ext uri="{FF2B5EF4-FFF2-40B4-BE49-F238E27FC236}">
                <a16:creationId xmlns:a16="http://schemas.microsoft.com/office/drawing/2014/main" id="{668745E2-CCAD-4A35-8B4C-213BBDF7E087}"/>
              </a:ext>
            </a:extLst>
          </p:cNvPr>
          <p:cNvSpPr txBox="1">
            <a:spLocks noChangeArrowheads="1"/>
          </p:cNvSpPr>
          <p:nvPr/>
        </p:nvSpPr>
        <p:spPr bwMode="auto">
          <a:xfrm>
            <a:off x="3805746" y="5523365"/>
            <a:ext cx="5099097" cy="120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The classic quadruped design looked more natural. It was also easier to make them look cute and more “baby” in this style.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233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989784" y="127338"/>
            <a:ext cx="40446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sp>
        <p:nvSpPr>
          <p:cNvPr id="10" name="Text Box 2">
            <a:extLst>
              <a:ext uri="{FF2B5EF4-FFF2-40B4-BE49-F238E27FC236}">
                <a16:creationId xmlns:a16="http://schemas.microsoft.com/office/drawing/2014/main" id="{668745E2-CCAD-4A35-8B4C-213BBDF7E087}"/>
              </a:ext>
            </a:extLst>
          </p:cNvPr>
          <p:cNvSpPr txBox="1">
            <a:spLocks noChangeArrowheads="1"/>
          </p:cNvSpPr>
          <p:nvPr/>
        </p:nvSpPr>
        <p:spPr bwMode="auto">
          <a:xfrm>
            <a:off x="3856080" y="5675511"/>
            <a:ext cx="5099097" cy="120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First critter concept. We like the idea of using a bunny as the first helpless critter, but the design needs to be more infant.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https://cdn.discordapp.com/attachments/484911970911387659/501952794207584256/bunny.png">
            <a:extLst>
              <a:ext uri="{FF2B5EF4-FFF2-40B4-BE49-F238E27FC236}">
                <a16:creationId xmlns:a16="http://schemas.microsoft.com/office/drawing/2014/main" id="{EF95F36E-5896-46CE-B046-2894EB919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984" y="578840"/>
            <a:ext cx="6758031" cy="482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989784" y="127338"/>
            <a:ext cx="404469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sp>
        <p:nvSpPr>
          <p:cNvPr id="10" name="Text Box 2">
            <a:extLst>
              <a:ext uri="{FF2B5EF4-FFF2-40B4-BE49-F238E27FC236}">
                <a16:creationId xmlns:a16="http://schemas.microsoft.com/office/drawing/2014/main" id="{668745E2-CCAD-4A35-8B4C-213BBDF7E087}"/>
              </a:ext>
            </a:extLst>
          </p:cNvPr>
          <p:cNvSpPr txBox="1">
            <a:spLocks noChangeArrowheads="1"/>
          </p:cNvSpPr>
          <p:nvPr/>
        </p:nvSpPr>
        <p:spPr bwMode="auto">
          <a:xfrm>
            <a:off x="3856080" y="5887923"/>
            <a:ext cx="5099097" cy="8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Second critter concept. The round shape and simplified, cartoony features helps to sell the cute factor. The restricted limbs also makes it appear more helpless.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descr="https://media.discordapp.net/attachments/484911970911387659/501973416518090752/FB_bunny2_concept.png?width=873&amp;height=624">
            <a:extLst>
              <a:ext uri="{FF2B5EF4-FFF2-40B4-BE49-F238E27FC236}">
                <a16:creationId xmlns:a16="http://schemas.microsoft.com/office/drawing/2014/main" id="{AA276FDF-53C4-4311-8293-FDA18FBC4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835" y="685800"/>
            <a:ext cx="6958149" cy="497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58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D090E17-F9E0-468A-9903-3A099D641EED}"/>
              </a:ext>
            </a:extLst>
          </p:cNvPr>
          <p:cNvSpPr>
            <a:spLocks noChangeArrowheads="1"/>
          </p:cNvSpPr>
          <p:nvPr/>
        </p:nvSpPr>
        <p:spPr bwMode="auto">
          <a:xfrm>
            <a:off x="1018359" y="127338"/>
            <a:ext cx="44646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Environment Thumbnails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5AAAAD9-BE6F-412F-AAE2-5E91C4E5818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5">
            <a:extLst>
              <a:ext uri="{FF2B5EF4-FFF2-40B4-BE49-F238E27FC236}">
                <a16:creationId xmlns:a16="http://schemas.microsoft.com/office/drawing/2014/main" id="{38FA1B26-1B9F-43ED-9D37-79D09155F6D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6FA7F31-325D-4552-8B2D-D7BBCEB7F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969" y="685800"/>
            <a:ext cx="7065871" cy="5047050"/>
          </a:xfrm>
          <a:prstGeom prst="rect">
            <a:avLst/>
          </a:prstGeom>
          <a:ln>
            <a:noFill/>
          </a:ln>
          <a:effectLst>
            <a:outerShdw blurRad="292100" dist="139700" dir="2700000" algn="tl" rotWithShape="0">
              <a:srgbClr val="333333">
                <a:alpha val="65000"/>
              </a:srgbClr>
            </a:outerShdw>
          </a:effectLst>
        </p:spPr>
      </p:pic>
      <p:sp>
        <p:nvSpPr>
          <p:cNvPr id="9" name="Text Box 2">
            <a:extLst>
              <a:ext uri="{FF2B5EF4-FFF2-40B4-BE49-F238E27FC236}">
                <a16:creationId xmlns:a16="http://schemas.microsoft.com/office/drawing/2014/main" id="{7D9455EB-0333-481F-BDB8-E6832793ECCB}"/>
              </a:ext>
            </a:extLst>
          </p:cNvPr>
          <p:cNvSpPr txBox="1">
            <a:spLocks noChangeArrowheads="1"/>
          </p:cNvSpPr>
          <p:nvPr/>
        </p:nvSpPr>
        <p:spPr bwMode="auto">
          <a:xfrm>
            <a:off x="8737450" y="1143000"/>
            <a:ext cx="3028019" cy="2718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We are planning to eventually have multiple playable areas.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C00000"/>
              </a:solidFill>
              <a:latin typeface="MV Boli" panose="02000500030200090000" pitchFamily="2"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For a first area, we decided to have a more green and plain design.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6117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1" name="Picture 20" descr="green colour (edit)">
            <a:extLst>
              <a:ext uri="{FF2B5EF4-FFF2-40B4-BE49-F238E27FC236}">
                <a16:creationId xmlns:a16="http://schemas.microsoft.com/office/drawing/2014/main" id="{F834DDEE-9612-4EC0-8692-2F63EA0F1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393" y="1203670"/>
            <a:ext cx="512445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21" descr="green colour (edit)">
            <a:extLst>
              <a:ext uri="{FF2B5EF4-FFF2-40B4-BE49-F238E27FC236}">
                <a16:creationId xmlns:a16="http://schemas.microsoft.com/office/drawing/2014/main" id="{D311F96A-99A5-4E69-975F-B52617E7E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393" y="1422745"/>
            <a:ext cx="512445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22" descr="blue colour (edit)">
            <a:extLst>
              <a:ext uri="{FF2B5EF4-FFF2-40B4-BE49-F238E27FC236}">
                <a16:creationId xmlns:a16="http://schemas.microsoft.com/office/drawing/2014/main" id="{A7ACA43A-7897-4E72-A6A1-7C87690AC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393" y="2864541"/>
            <a:ext cx="5124450" cy="2190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23" descr="blue colour (edit)">
            <a:extLst>
              <a:ext uri="{FF2B5EF4-FFF2-40B4-BE49-F238E27FC236}">
                <a16:creationId xmlns:a16="http://schemas.microsoft.com/office/drawing/2014/main" id="{7D9328EC-1594-40AE-96DF-B48BDB820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393" y="2654991"/>
            <a:ext cx="5124450" cy="219075"/>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24" descr="orange colour">
            <a:extLst>
              <a:ext uri="{FF2B5EF4-FFF2-40B4-BE49-F238E27FC236}">
                <a16:creationId xmlns:a16="http://schemas.microsoft.com/office/drawing/2014/main" id="{8AA4EB33-13CD-4F40-AA2E-8BB7686202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268" y="4127750"/>
            <a:ext cx="5114925" cy="2349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25" descr="orange colour">
            <a:extLst>
              <a:ext uri="{FF2B5EF4-FFF2-40B4-BE49-F238E27FC236}">
                <a16:creationId xmlns:a16="http://schemas.microsoft.com/office/drawing/2014/main" id="{8ABA64CE-63CC-4DA2-851D-FEF14F8EB0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2268" y="4362700"/>
            <a:ext cx="5114925" cy="2349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6" descr="yellow colour">
            <a:extLst>
              <a:ext uri="{FF2B5EF4-FFF2-40B4-BE49-F238E27FC236}">
                <a16:creationId xmlns:a16="http://schemas.microsoft.com/office/drawing/2014/main" id="{C54E8476-6793-4A87-A6AC-E6302D492A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2268" y="5572125"/>
            <a:ext cx="5114925" cy="2540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27" descr="yellow colour">
            <a:extLst>
              <a:ext uri="{FF2B5EF4-FFF2-40B4-BE49-F238E27FC236}">
                <a16:creationId xmlns:a16="http://schemas.microsoft.com/office/drawing/2014/main" id="{91A29C5A-28D7-4B41-BC56-FF4112BD94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2268" y="5816600"/>
            <a:ext cx="5114925" cy="2540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30" descr="dark green colour">
            <a:extLst>
              <a:ext uri="{FF2B5EF4-FFF2-40B4-BE49-F238E27FC236}">
                <a16:creationId xmlns:a16="http://schemas.microsoft.com/office/drawing/2014/main" id="{97F896D9-AB52-4FFD-8182-1201C99883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6393" y="1651345"/>
            <a:ext cx="5124450" cy="2349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31" descr="dark red colour">
            <a:extLst>
              <a:ext uri="{FF2B5EF4-FFF2-40B4-BE49-F238E27FC236}">
                <a16:creationId xmlns:a16="http://schemas.microsoft.com/office/drawing/2014/main" id="{7D614AA1-CD2D-494F-AA6A-11B1D4F40E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2268" y="4596062"/>
            <a:ext cx="5114925" cy="24447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192" descr="dark blue colour">
            <a:extLst>
              <a:ext uri="{FF2B5EF4-FFF2-40B4-BE49-F238E27FC236}">
                <a16:creationId xmlns:a16="http://schemas.microsoft.com/office/drawing/2014/main" id="{7FE278E3-099C-4A2B-AE5F-2BA59FD261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6393" y="3083616"/>
            <a:ext cx="51308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93" descr="dark yellow colour">
            <a:extLst>
              <a:ext uri="{FF2B5EF4-FFF2-40B4-BE49-F238E27FC236}">
                <a16:creationId xmlns:a16="http://schemas.microsoft.com/office/drawing/2014/main" id="{2742C7DD-9589-4A72-89AB-2BB2D13EF5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2268" y="6069013"/>
            <a:ext cx="5114925" cy="257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3">
            <a:extLst>
              <a:ext uri="{FF2B5EF4-FFF2-40B4-BE49-F238E27FC236}">
                <a16:creationId xmlns:a16="http://schemas.microsoft.com/office/drawing/2014/main" id="{F0E733AB-74E5-4321-9623-A856756F1912}"/>
              </a:ext>
            </a:extLst>
          </p:cNvPr>
          <p:cNvSpPr>
            <a:spLocks noChangeArrowheads="1"/>
          </p:cNvSpPr>
          <p:nvPr/>
        </p:nvSpPr>
        <p:spPr bwMode="auto">
          <a:xfrm>
            <a:off x="748937"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3" name="Rectangle 14">
            <a:extLst>
              <a:ext uri="{FF2B5EF4-FFF2-40B4-BE49-F238E27FC236}">
                <a16:creationId xmlns:a16="http://schemas.microsoft.com/office/drawing/2014/main" id="{B75F2FAB-A6A9-47BB-BEE4-8647F8E4DDE0}"/>
              </a:ext>
            </a:extLst>
          </p:cNvPr>
          <p:cNvSpPr>
            <a:spLocks noChangeArrowheads="1"/>
          </p:cNvSpPr>
          <p:nvPr/>
        </p:nvSpPr>
        <p:spPr bwMode="auto">
          <a:xfrm>
            <a:off x="1005023" y="235327"/>
            <a:ext cx="265489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Colour Palette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5">
            <a:extLst>
              <a:ext uri="{FF2B5EF4-FFF2-40B4-BE49-F238E27FC236}">
                <a16:creationId xmlns:a16="http://schemas.microsoft.com/office/drawing/2014/main" id="{5678F86F-A894-4BA6-8562-C4D20FDB8026}"/>
              </a:ext>
            </a:extLst>
          </p:cNvPr>
          <p:cNvSpPr>
            <a:spLocks noChangeArrowheads="1"/>
          </p:cNvSpPr>
          <p:nvPr/>
        </p:nvSpPr>
        <p:spPr bwMode="auto">
          <a:xfrm>
            <a:off x="748937"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en-US" sz="2000" b="1" i="0" u="none" strike="noStrike" cap="none" normalizeH="0" baseline="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rPr>
            </a:br>
            <a:endParaRPr kumimoji="0" lang="en-AU"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5894E33-9764-4D11-AD35-97C9335E204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72979" y="382913"/>
            <a:ext cx="2654895" cy="1641513"/>
          </a:xfrm>
          <a:prstGeom prst="rect">
            <a:avLst/>
          </a:prstGeom>
          <a:scene3d>
            <a:camera prst="orthographicFront"/>
            <a:lightRig rig="threePt" dir="t"/>
          </a:scene3d>
          <a:sp3d>
            <a:bevelT/>
          </a:sp3d>
        </p:spPr>
      </p:pic>
      <p:pic>
        <p:nvPicPr>
          <p:cNvPr id="8" name="Picture 7">
            <a:extLst>
              <a:ext uri="{FF2B5EF4-FFF2-40B4-BE49-F238E27FC236}">
                <a16:creationId xmlns:a16="http://schemas.microsoft.com/office/drawing/2014/main" id="{36F1FA3E-09A8-4808-A1D0-8C84EAAD14D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98104" y="4056238"/>
            <a:ext cx="2629770" cy="1515887"/>
          </a:xfrm>
          <a:prstGeom prst="rect">
            <a:avLst/>
          </a:prstGeom>
          <a:scene3d>
            <a:camera prst="orthographicFront"/>
            <a:lightRig rig="threePt" dir="t"/>
          </a:scene3d>
          <a:sp3d>
            <a:bevelT/>
          </a:sp3d>
        </p:spPr>
      </p:pic>
      <p:pic>
        <p:nvPicPr>
          <p:cNvPr id="10" name="Picture 9">
            <a:extLst>
              <a:ext uri="{FF2B5EF4-FFF2-40B4-BE49-F238E27FC236}">
                <a16:creationId xmlns:a16="http://schemas.microsoft.com/office/drawing/2014/main" id="{B9C32E4E-F5EA-4DAD-B0BD-E5292B8DEA3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0941" y="3576745"/>
            <a:ext cx="1657581" cy="1019317"/>
          </a:xfrm>
          <a:prstGeom prst="rect">
            <a:avLst/>
          </a:prstGeom>
          <a:scene3d>
            <a:camera prst="orthographicFront"/>
            <a:lightRig rig="threePt" dir="t"/>
          </a:scene3d>
          <a:sp3d>
            <a:bevelT/>
          </a:sp3d>
        </p:spPr>
      </p:pic>
      <p:pic>
        <p:nvPicPr>
          <p:cNvPr id="12" name="Picture 11">
            <a:extLst>
              <a:ext uri="{FF2B5EF4-FFF2-40B4-BE49-F238E27FC236}">
                <a16:creationId xmlns:a16="http://schemas.microsoft.com/office/drawing/2014/main" id="{6FA9D47D-9009-4739-A3F1-DCC459E0AE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99766" y="1731614"/>
            <a:ext cx="1271681" cy="1325795"/>
          </a:xfrm>
          <a:prstGeom prst="rect">
            <a:avLst/>
          </a:prstGeom>
          <a:scene3d>
            <a:camera prst="orthographicFront"/>
            <a:lightRig rig="threePt" dir="t"/>
          </a:scene3d>
          <a:sp3d>
            <a:bevelT/>
          </a:sp3d>
        </p:spPr>
      </p:pic>
      <p:pic>
        <p:nvPicPr>
          <p:cNvPr id="14" name="Picture 13">
            <a:extLst>
              <a:ext uri="{FF2B5EF4-FFF2-40B4-BE49-F238E27FC236}">
                <a16:creationId xmlns:a16="http://schemas.microsoft.com/office/drawing/2014/main" id="{00281E8F-9072-4C43-9EB6-4D241D7DCE5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643506" y="2187691"/>
            <a:ext cx="3258005" cy="1667108"/>
          </a:xfrm>
          <a:prstGeom prst="rect">
            <a:avLst/>
          </a:prstGeom>
          <a:scene3d>
            <a:camera prst="orthographicFront"/>
            <a:lightRig rig="threePt" dir="t"/>
          </a:scene3d>
          <a:sp3d>
            <a:bevelT/>
          </a:sp3d>
        </p:spPr>
      </p:pic>
      <p:pic>
        <p:nvPicPr>
          <p:cNvPr id="16" name="Picture 15">
            <a:extLst>
              <a:ext uri="{FF2B5EF4-FFF2-40B4-BE49-F238E27FC236}">
                <a16:creationId xmlns:a16="http://schemas.microsoft.com/office/drawing/2014/main" id="{EC48C8CC-E44E-403A-9F6F-E3D94FAD434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01511" y="4998940"/>
            <a:ext cx="1409897" cy="1400370"/>
          </a:xfrm>
          <a:prstGeom prst="rect">
            <a:avLst/>
          </a:prstGeom>
          <a:scene3d>
            <a:camera prst="orthographicFront"/>
            <a:lightRig rig="threePt" dir="t"/>
          </a:scene3d>
          <a:sp3d>
            <a:bevelT/>
          </a:sp3d>
        </p:spPr>
      </p:pic>
      <p:sp>
        <p:nvSpPr>
          <p:cNvPr id="23" name="Text Box 2">
            <a:extLst>
              <a:ext uri="{FF2B5EF4-FFF2-40B4-BE49-F238E27FC236}">
                <a16:creationId xmlns:a16="http://schemas.microsoft.com/office/drawing/2014/main" id="{DF2E25B1-4277-49EC-A369-597E55BA1D25}"/>
              </a:ext>
            </a:extLst>
          </p:cNvPr>
          <p:cNvSpPr txBox="1">
            <a:spLocks noChangeArrowheads="1"/>
          </p:cNvSpPr>
          <p:nvPr/>
        </p:nvSpPr>
        <p:spPr bwMode="auto">
          <a:xfrm>
            <a:off x="6972979" y="5952203"/>
            <a:ext cx="309182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Dragons would go with these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 schemes as well.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Text Box 2">
            <a:extLst>
              <a:ext uri="{FF2B5EF4-FFF2-40B4-BE49-F238E27FC236}">
                <a16:creationId xmlns:a16="http://schemas.microsoft.com/office/drawing/2014/main" id="{A6815CFE-A579-46A0-B00F-14EC2C7916C9}"/>
              </a:ext>
            </a:extLst>
          </p:cNvPr>
          <p:cNvSpPr txBox="1">
            <a:spLocks noChangeArrowheads="1"/>
          </p:cNvSpPr>
          <p:nvPr/>
        </p:nvSpPr>
        <p:spPr bwMode="auto">
          <a:xfrm>
            <a:off x="1150603" y="3344200"/>
            <a:ext cx="476176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Ice map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Text Box 2">
            <a:extLst>
              <a:ext uri="{FF2B5EF4-FFF2-40B4-BE49-F238E27FC236}">
                <a16:creationId xmlns:a16="http://schemas.microsoft.com/office/drawing/2014/main" id="{7BD8751D-CD70-44F9-9194-D0A3D0AAE50C}"/>
              </a:ext>
            </a:extLst>
          </p:cNvPr>
          <p:cNvSpPr txBox="1">
            <a:spLocks noChangeArrowheads="1"/>
          </p:cNvSpPr>
          <p:nvPr/>
        </p:nvSpPr>
        <p:spPr bwMode="auto">
          <a:xfrm>
            <a:off x="1150603" y="4892924"/>
            <a:ext cx="476176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Firey</a:t>
            </a:r>
            <a:r>
              <a:rPr lang="en-US" altLang="en-US" sz="1400" dirty="0">
                <a:solidFill>
                  <a:srgbClr val="C00000"/>
                </a:solidFill>
                <a:latin typeface="MV Boli" panose="02000500030200090000" pitchFamily="2" charset="0"/>
                <a:ea typeface="Corbel" panose="020B0503020204020204" pitchFamily="34" charset="0"/>
                <a:cs typeface="Times New Roman" panose="02020603050405020304" pitchFamily="18" charset="0"/>
              </a:rPr>
              <a:t>/Volcanic map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Text Box 2">
            <a:extLst>
              <a:ext uri="{FF2B5EF4-FFF2-40B4-BE49-F238E27FC236}">
                <a16:creationId xmlns:a16="http://schemas.microsoft.com/office/drawing/2014/main" id="{5C7017DC-BB01-4C9F-9DCF-7E14E5BCCEBB}"/>
              </a:ext>
            </a:extLst>
          </p:cNvPr>
          <p:cNvSpPr txBox="1">
            <a:spLocks noChangeArrowheads="1"/>
          </p:cNvSpPr>
          <p:nvPr/>
        </p:nvSpPr>
        <p:spPr bwMode="auto">
          <a:xfrm>
            <a:off x="1150603" y="6314153"/>
            <a:ext cx="476176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Beach map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Text Box 2">
            <a:extLst>
              <a:ext uri="{FF2B5EF4-FFF2-40B4-BE49-F238E27FC236}">
                <a16:creationId xmlns:a16="http://schemas.microsoft.com/office/drawing/2014/main" id="{EF66A22D-5FA2-4555-9998-19B93B7B1E39}"/>
              </a:ext>
            </a:extLst>
          </p:cNvPr>
          <p:cNvSpPr txBox="1">
            <a:spLocks noChangeArrowheads="1"/>
          </p:cNvSpPr>
          <p:nvPr/>
        </p:nvSpPr>
        <p:spPr bwMode="auto">
          <a:xfrm>
            <a:off x="1150603" y="1894233"/>
            <a:ext cx="476176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Forest/Jungle map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8135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a:extLst>
              <a:ext uri="{FF2B5EF4-FFF2-40B4-BE49-F238E27FC236}">
                <a16:creationId xmlns:a16="http://schemas.microsoft.com/office/drawing/2014/main" id="{B75F2FAB-A6A9-47BB-BEE4-8647F8E4DDE0}"/>
              </a:ext>
            </a:extLst>
          </p:cNvPr>
          <p:cNvSpPr>
            <a:spLocks noChangeArrowheads="1"/>
          </p:cNvSpPr>
          <p:nvPr/>
        </p:nvSpPr>
        <p:spPr bwMode="auto">
          <a:xfrm>
            <a:off x="1005023" y="235327"/>
            <a:ext cx="265489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Colour Palette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27" name="Text Box 2">
            <a:extLst>
              <a:ext uri="{FF2B5EF4-FFF2-40B4-BE49-F238E27FC236}">
                <a16:creationId xmlns:a16="http://schemas.microsoft.com/office/drawing/2014/main" id="{EF66A22D-5FA2-4555-9998-19B93B7B1E39}"/>
              </a:ext>
            </a:extLst>
          </p:cNvPr>
          <p:cNvSpPr txBox="1">
            <a:spLocks noChangeArrowheads="1"/>
          </p:cNvSpPr>
          <p:nvPr/>
        </p:nvSpPr>
        <p:spPr bwMode="auto">
          <a:xfrm>
            <a:off x="1005023" y="5768549"/>
            <a:ext cx="6696459"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colour</a:t>
            </a:r>
            <a:r>
              <a:rPr lang="en-US" altLang="en-US" sz="1400" dirty="0" err="1">
                <a:solidFill>
                  <a:srgbClr val="C00000"/>
                </a:solidFill>
                <a:latin typeface="MV Boli" panose="02000500030200090000" pitchFamily="2" charset="0"/>
                <a:ea typeface="Corbel" panose="020B0503020204020204" pitchFamily="34" charset="0"/>
                <a:cs typeface="Times New Roman" panose="02020603050405020304" pitchFamily="18" charset="0"/>
              </a:rPr>
              <a:t>s</a:t>
            </a:r>
            <a:r>
              <a:rPr lang="en-US" altLang="en-US" sz="1400" dirty="0">
                <a:solidFill>
                  <a:srgbClr val="C00000"/>
                </a:solidFill>
                <a:latin typeface="MV Boli" panose="02000500030200090000" pitchFamily="2" charset="0"/>
                <a:ea typeface="Corbel" panose="020B0503020204020204" pitchFamily="34" charset="0"/>
                <a:cs typeface="Times New Roman" panose="02020603050405020304" pitchFamily="18" charset="0"/>
              </a:rPr>
              <a:t> for most of the powerups will involve red/oranges as they feature fire. The blues are used as a contrast for effects like speed lines and distinguishing the movement powerup from the projectile ones.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Rounded Corners 6">
            <a:extLst>
              <a:ext uri="{FF2B5EF4-FFF2-40B4-BE49-F238E27FC236}">
                <a16:creationId xmlns:a16="http://schemas.microsoft.com/office/drawing/2014/main" id="{293DE44B-7F80-4870-845E-1DCC48D2E62B}"/>
              </a:ext>
            </a:extLst>
          </p:cNvPr>
          <p:cNvSpPr/>
          <p:nvPr/>
        </p:nvSpPr>
        <p:spPr>
          <a:xfrm>
            <a:off x="3659917" y="712137"/>
            <a:ext cx="4877321" cy="4760577"/>
          </a:xfrm>
          <a:prstGeom prst="roundRect">
            <a:avLst/>
          </a:prstGeom>
          <a:solidFill>
            <a:schemeClr val="bg1">
              <a:lumMod val="50000"/>
            </a:schemeClr>
          </a:solid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41D4B23E-4747-4055-9513-B23EA989BC54}"/>
              </a:ext>
            </a:extLst>
          </p:cNvPr>
          <p:cNvSpPr/>
          <p:nvPr/>
        </p:nvSpPr>
        <p:spPr>
          <a:xfrm>
            <a:off x="3659917" y="712137"/>
            <a:ext cx="4877321" cy="476057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24" descr="orange colour">
            <a:extLst>
              <a:ext uri="{FF2B5EF4-FFF2-40B4-BE49-F238E27FC236}">
                <a16:creationId xmlns:a16="http://schemas.microsoft.com/office/drawing/2014/main" id="{384BEEF1-5AE9-4E6F-B73E-4FCD29927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0868" y="1333541"/>
            <a:ext cx="1256328" cy="18141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5" descr="orange colour">
            <a:extLst>
              <a:ext uri="{FF2B5EF4-FFF2-40B4-BE49-F238E27FC236}">
                <a16:creationId xmlns:a16="http://schemas.microsoft.com/office/drawing/2014/main" id="{1D142B8F-38F0-4794-AFC5-DA879ECAB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868" y="3092425"/>
            <a:ext cx="1256328" cy="18141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2" descr="blue colour (edit)">
            <a:extLst>
              <a:ext uri="{FF2B5EF4-FFF2-40B4-BE49-F238E27FC236}">
                <a16:creationId xmlns:a16="http://schemas.microsoft.com/office/drawing/2014/main" id="{5D7F27C9-AE6C-4A24-AFDD-A2CC6707F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3477" y="3092425"/>
            <a:ext cx="1194475" cy="18141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3" descr="blue colour (edit)">
            <a:extLst>
              <a:ext uri="{FF2B5EF4-FFF2-40B4-BE49-F238E27FC236}">
                <a16:creationId xmlns:a16="http://schemas.microsoft.com/office/drawing/2014/main" id="{09AC00B6-3D1D-45D0-96FA-9CDB5FC4C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3477" y="1333541"/>
            <a:ext cx="1194475" cy="18141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1" descr="dark red colour">
            <a:extLst>
              <a:ext uri="{FF2B5EF4-FFF2-40B4-BE49-F238E27FC236}">
                <a16:creationId xmlns:a16="http://schemas.microsoft.com/office/drawing/2014/main" id="{F98CEDC1-7BDD-4E61-9303-02A1E9F0A1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4479" y="3124146"/>
            <a:ext cx="1190779" cy="18141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92" descr="dark blue colour">
            <a:extLst>
              <a:ext uri="{FF2B5EF4-FFF2-40B4-BE49-F238E27FC236}">
                <a16:creationId xmlns:a16="http://schemas.microsoft.com/office/drawing/2014/main" id="{0F7E4D16-1BA4-411F-A6F6-ACA0570565C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9000" contrast="21000"/>
                    </a14:imgEffect>
                  </a14:imgLayer>
                </a14:imgProps>
              </a:ext>
              <a:ext uri="{28A0092B-C50C-407E-A947-70E740481C1C}">
                <a14:useLocalDpi xmlns:a14="http://schemas.microsoft.com/office/drawing/2010/main" val="0"/>
              </a:ext>
            </a:extLst>
          </a:blip>
          <a:srcRect/>
          <a:stretch>
            <a:fillRect/>
          </a:stretch>
        </p:blipFill>
        <p:spPr bwMode="auto">
          <a:xfrm>
            <a:off x="7004479" y="1333541"/>
            <a:ext cx="1194475" cy="179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24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48F5FA-C949-41AB-B8FB-98154AD3B755}"/>
              </a:ext>
            </a:extLst>
          </p:cNvPr>
          <p:cNvSpPr>
            <a:spLocks noChangeArrowheads="1"/>
          </p:cNvSpPr>
          <p:nvPr/>
        </p:nvSpPr>
        <p:spPr bwMode="auto">
          <a:xfrm>
            <a:off x="1027884" y="402741"/>
            <a:ext cx="28969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Artists &amp; Roles</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 Box 2">
            <a:extLst>
              <a:ext uri="{FF2B5EF4-FFF2-40B4-BE49-F238E27FC236}">
                <a16:creationId xmlns:a16="http://schemas.microsoft.com/office/drawing/2014/main" id="{4D9AD675-F845-42CA-A52A-5ABC451F9ADA}"/>
              </a:ext>
            </a:extLst>
          </p:cNvPr>
          <p:cNvSpPr txBox="1">
            <a:spLocks noChangeArrowheads="1"/>
          </p:cNvSpPr>
          <p:nvPr/>
        </p:nvSpPr>
        <p:spPr bwMode="auto">
          <a:xfrm>
            <a:off x="1027884" y="1189969"/>
            <a:ext cx="4794403" cy="2375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Name: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Wing Him Choi</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3600" dirty="0">
              <a:solidFill>
                <a:srgbClr val="C00000"/>
              </a:solidFill>
              <a:latin typeface="MV Boli" panose="02000500030200090000" pitchFamily="2"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b="1" dirty="0">
                <a:solidFill>
                  <a:srgbClr val="C00000"/>
                </a:solidFill>
                <a:latin typeface="MV Boli" panose="02000500030200090000" pitchFamily="2" charset="0"/>
                <a:cs typeface="Times New Roman" panose="02020603050405020304" pitchFamily="18" charset="0"/>
              </a:rPr>
              <a:t>Roles: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dirty="0">
                <a:solidFill>
                  <a:srgbClr val="C00000"/>
                </a:solidFill>
                <a:latin typeface="MV Boli" panose="02000500030200090000" pitchFamily="2" charset="0"/>
                <a:cs typeface="Times New Roman" panose="02020603050405020304" pitchFamily="18" charset="0"/>
              </a:rPr>
              <a:t>Environment models, Environment Texturing, Rigging, Animation, UV unwrapping</a:t>
            </a:r>
            <a:endParaRPr kumimoji="0" lang="en-US" altLang="en-US" sz="3600" i="0" u="none" strike="noStrike" cap="none" normalizeH="0" baseline="0" dirty="0">
              <a:ln>
                <a:noFill/>
              </a:ln>
              <a:solidFill>
                <a:schemeClr val="tx1"/>
              </a:solidFill>
              <a:effectLst/>
              <a:latin typeface="Arial" panose="020B0604020202020204" pitchFamily="34" charset="0"/>
            </a:endParaRPr>
          </a:p>
        </p:txBody>
      </p:sp>
      <p:sp>
        <p:nvSpPr>
          <p:cNvPr id="6" name="Text Box 2">
            <a:extLst>
              <a:ext uri="{FF2B5EF4-FFF2-40B4-BE49-F238E27FC236}">
                <a16:creationId xmlns:a16="http://schemas.microsoft.com/office/drawing/2014/main" id="{9CF4B88C-239D-42FE-92F5-7EC5289E3353}"/>
              </a:ext>
            </a:extLst>
          </p:cNvPr>
          <p:cNvSpPr txBox="1">
            <a:spLocks noChangeArrowheads="1"/>
          </p:cNvSpPr>
          <p:nvPr/>
        </p:nvSpPr>
        <p:spPr bwMode="auto">
          <a:xfrm>
            <a:off x="6176769" y="1189969"/>
            <a:ext cx="4987348" cy="237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Name: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Tiarna </a:t>
            </a:r>
            <a:r>
              <a:rPr kumimoji="0" lang="en-US" altLang="en-US" sz="36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Kilmister</a:t>
            </a:r>
            <a:endParaRPr kumimoji="0" lang="en-US" altLang="en-US" sz="36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en-US" sz="3600" dirty="0">
              <a:solidFill>
                <a:srgbClr val="C00000"/>
              </a:solidFill>
              <a:latin typeface="MV Boli" panose="02000500030200090000" pitchFamily="2"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b="1" dirty="0">
                <a:solidFill>
                  <a:srgbClr val="C00000"/>
                </a:solidFill>
                <a:latin typeface="MV Boli" panose="02000500030200090000" pitchFamily="2" charset="0"/>
                <a:cs typeface="Times New Roman" panose="02020603050405020304" pitchFamily="18" charset="0"/>
              </a:rPr>
              <a:t>Roles: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3600" dirty="0">
                <a:solidFill>
                  <a:srgbClr val="C00000"/>
                </a:solidFill>
                <a:latin typeface="MV Boli" panose="02000500030200090000" pitchFamily="2" charset="0"/>
                <a:cs typeface="Times New Roman" panose="02020603050405020304" pitchFamily="18" charset="0"/>
              </a:rPr>
              <a:t>Concept Art (Character), Concept Art (Environment), Character models, Character Texturing, UV unwrapping</a:t>
            </a:r>
            <a:endParaRPr kumimoji="0" lang="en-US" altLang="en-US" sz="2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0787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48F5FA-C949-41AB-B8FB-98154AD3B755}"/>
              </a:ext>
            </a:extLst>
          </p:cNvPr>
          <p:cNvSpPr>
            <a:spLocks noChangeArrowheads="1"/>
          </p:cNvSpPr>
          <p:nvPr/>
        </p:nvSpPr>
        <p:spPr bwMode="auto">
          <a:xfrm>
            <a:off x="1027884" y="402741"/>
            <a:ext cx="2020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Asset List</a:t>
            </a: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Object 8">
            <a:extLst>
              <a:ext uri="{FF2B5EF4-FFF2-40B4-BE49-F238E27FC236}">
                <a16:creationId xmlns:a16="http://schemas.microsoft.com/office/drawing/2014/main" id="{843703E7-F257-4103-9647-C49EC97CAD82}"/>
              </a:ext>
            </a:extLst>
          </p:cNvPr>
          <p:cNvGraphicFramePr>
            <a:graphicFrameLocks noChangeAspect="1"/>
          </p:cNvGraphicFramePr>
          <p:nvPr>
            <p:extLst>
              <p:ext uri="{D42A27DB-BD31-4B8C-83A1-F6EECF244321}">
                <p14:modId xmlns:p14="http://schemas.microsoft.com/office/powerpoint/2010/main" val="565475713"/>
              </p:ext>
            </p:extLst>
          </p:nvPr>
        </p:nvGraphicFramePr>
        <p:xfrm>
          <a:off x="1103313" y="1281113"/>
          <a:ext cx="10572750" cy="4676775"/>
        </p:xfrm>
        <a:graphic>
          <a:graphicData uri="http://schemas.openxmlformats.org/presentationml/2006/ole">
            <mc:AlternateContent xmlns:mc="http://schemas.openxmlformats.org/markup-compatibility/2006">
              <mc:Choice xmlns:v="urn:schemas-microsoft-com:vml" Requires="v">
                <p:oleObj spid="_x0000_s1038" name="Worksheet" r:id="rId3" imgW="10572733" imgH="4676670" progId="Excel.Sheet.12">
                  <p:embed/>
                </p:oleObj>
              </mc:Choice>
              <mc:Fallback>
                <p:oleObj name="Worksheet" r:id="rId3" imgW="10572733" imgH="4676670" progId="Excel.Sheet.12">
                  <p:embed/>
                  <p:pic>
                    <p:nvPicPr>
                      <p:cNvPr id="0" name=""/>
                      <p:cNvPicPr/>
                      <p:nvPr/>
                    </p:nvPicPr>
                    <p:blipFill>
                      <a:blip r:embed="rId4"/>
                      <a:stretch>
                        <a:fillRect/>
                      </a:stretch>
                    </p:blipFill>
                    <p:spPr>
                      <a:xfrm>
                        <a:off x="1103313" y="1281113"/>
                        <a:ext cx="10572750" cy="4676775"/>
                      </a:xfrm>
                      <a:prstGeom prst="rect">
                        <a:avLst/>
                      </a:prstGeom>
                    </p:spPr>
                  </p:pic>
                </p:oleObj>
              </mc:Fallback>
            </mc:AlternateContent>
          </a:graphicData>
        </a:graphic>
      </p:graphicFrame>
    </p:spTree>
    <p:extLst>
      <p:ext uri="{BB962C8B-B14F-4D97-AF65-F5344CB8AC3E}">
        <p14:creationId xmlns:p14="http://schemas.microsoft.com/office/powerpoint/2010/main" val="86102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14159A9F-A204-424B-9A58-8BEE0470E93C}"/>
              </a:ext>
            </a:extLst>
          </p:cNvPr>
          <p:cNvSpPr>
            <a:spLocks noChangeArrowheads="1"/>
          </p:cNvSpPr>
          <p:nvPr/>
        </p:nvSpPr>
        <p:spPr bwMode="auto">
          <a:xfrm>
            <a:off x="1067031" y="220973"/>
            <a:ext cx="1768433"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Overview</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DA448BD-888F-4A8C-B3A5-81BDF3ED1D3F}"/>
              </a:ext>
            </a:extLst>
          </p:cNvPr>
          <p:cNvSpPr txBox="1"/>
          <p:nvPr/>
        </p:nvSpPr>
        <p:spPr>
          <a:xfrm>
            <a:off x="1257300" y="752474"/>
            <a:ext cx="10115550" cy="5632311"/>
          </a:xfrm>
          <a:prstGeom prst="rect">
            <a:avLst/>
          </a:prstGeom>
          <a:noFill/>
        </p:spPr>
        <p:txBody>
          <a:bodyPr wrap="square" rtlCol="0">
            <a:spAutoFit/>
          </a:bodyPr>
          <a:lstStyle/>
          <a:p>
            <a:r>
              <a:rPr lang="en-AU" sz="2400" dirty="0">
                <a:solidFill>
                  <a:srgbClr val="C00000"/>
                </a:solidFill>
                <a:latin typeface="Segoe Print" panose="02000600000000000000" pitchFamily="2" charset="0"/>
              </a:rPr>
              <a:t>“Team up with or against your friends in the Baby Dragons’ Playgrounds as you Fireball critters for the highest score in this action-packed party game!”</a:t>
            </a:r>
            <a:endParaRPr lang="en-AU" sz="2400" i="1" dirty="0">
              <a:solidFill>
                <a:srgbClr val="C00000"/>
              </a:solidFill>
              <a:latin typeface="Segoe Print" panose="02000600000000000000" pitchFamily="2" charset="0"/>
            </a:endParaRPr>
          </a:p>
          <a:p>
            <a:endParaRPr lang="en-AU" sz="2400" i="1" dirty="0">
              <a:solidFill>
                <a:srgbClr val="C00000"/>
              </a:solidFill>
              <a:latin typeface="Segoe Print" panose="02000600000000000000" pitchFamily="2" charset="0"/>
            </a:endParaRPr>
          </a:p>
          <a:p>
            <a:endParaRPr lang="en-AU" sz="2400" i="1" dirty="0">
              <a:solidFill>
                <a:srgbClr val="C00000"/>
              </a:solidFill>
              <a:latin typeface="Segoe Print" panose="02000600000000000000" pitchFamily="2" charset="0"/>
            </a:endParaRPr>
          </a:p>
          <a:p>
            <a:r>
              <a:rPr lang="en-AU" sz="2400" i="1" dirty="0">
                <a:solidFill>
                  <a:srgbClr val="C00000"/>
                </a:solidFill>
                <a:latin typeface="Segoe Print" panose="02000600000000000000" pitchFamily="2" charset="0"/>
              </a:rPr>
              <a:t>Fireball! </a:t>
            </a:r>
            <a:r>
              <a:rPr lang="en-AU" sz="2400" dirty="0">
                <a:solidFill>
                  <a:srgbClr val="C00000"/>
                </a:solidFill>
                <a:latin typeface="Segoe Print" panose="02000600000000000000" pitchFamily="2" charset="0"/>
              </a:rPr>
              <a:t>is a multiplayer party game where players control cute baby dragons trying to kill cute little critters. We are using a cutesy, simplistic, and colourful visual style in order to best relay the cute and playful concept, while also taking advantage of it for a </a:t>
            </a:r>
            <a:r>
              <a:rPr lang="en-AU" sz="2400" dirty="0" err="1">
                <a:solidFill>
                  <a:srgbClr val="C00000"/>
                </a:solidFill>
                <a:latin typeface="Segoe Print" panose="02000600000000000000" pitchFamily="2" charset="0"/>
              </a:rPr>
              <a:t>humourous</a:t>
            </a:r>
            <a:r>
              <a:rPr lang="en-AU" sz="2400" dirty="0">
                <a:solidFill>
                  <a:srgbClr val="C00000"/>
                </a:solidFill>
                <a:latin typeface="Segoe Print" panose="02000600000000000000" pitchFamily="2" charset="0"/>
              </a:rPr>
              <a:t> contrast with the violent gameplay.</a:t>
            </a:r>
          </a:p>
          <a:p>
            <a:endParaRPr lang="en-AU" sz="2400" dirty="0">
              <a:solidFill>
                <a:srgbClr val="C00000"/>
              </a:solidFill>
              <a:latin typeface="Segoe Print" panose="02000600000000000000" pitchFamily="2" charset="0"/>
            </a:endParaRPr>
          </a:p>
          <a:p>
            <a:r>
              <a:rPr lang="en-AU" sz="2400" dirty="0">
                <a:solidFill>
                  <a:srgbClr val="C00000"/>
                </a:solidFill>
                <a:latin typeface="Segoe Print" panose="02000600000000000000" pitchFamily="2" charset="0"/>
              </a:rPr>
              <a:t>To make the experience more dynamic and hectic, we will have various powerups and a constant stream of critters. At the end of rounds, we will further add to the humour with gag achievements.</a:t>
            </a:r>
          </a:p>
        </p:txBody>
      </p:sp>
    </p:spTree>
    <p:extLst>
      <p:ext uri="{BB962C8B-B14F-4D97-AF65-F5344CB8AC3E}">
        <p14:creationId xmlns:p14="http://schemas.microsoft.com/office/powerpoint/2010/main" val="1806903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4FB4A9-4641-41AA-BE93-3C64C0281F14}"/>
              </a:ext>
            </a:extLst>
          </p:cNvPr>
          <p:cNvSpPr txBox="1"/>
          <p:nvPr/>
        </p:nvSpPr>
        <p:spPr>
          <a:xfrm>
            <a:off x="1434774" y="2555902"/>
            <a:ext cx="7058025" cy="369332"/>
          </a:xfrm>
          <a:prstGeom prst="rect">
            <a:avLst/>
          </a:prstGeom>
          <a:noFill/>
        </p:spPr>
        <p:txBody>
          <a:bodyPr wrap="square" rtlCol="0">
            <a:spAutoFit/>
          </a:bodyPr>
          <a:lstStyle/>
          <a:p>
            <a:r>
              <a:rPr lang="en-AU" b="1" dirty="0">
                <a:solidFill>
                  <a:srgbClr val="C00000"/>
                </a:solidFill>
              </a:rPr>
              <a:t>2D Assets:</a:t>
            </a:r>
          </a:p>
        </p:txBody>
      </p:sp>
      <p:graphicFrame>
        <p:nvGraphicFramePr>
          <p:cNvPr id="5" name="Table 4">
            <a:extLst>
              <a:ext uri="{FF2B5EF4-FFF2-40B4-BE49-F238E27FC236}">
                <a16:creationId xmlns:a16="http://schemas.microsoft.com/office/drawing/2014/main" id="{A48D897F-F483-4C57-9FA4-4048F8182FE5}"/>
              </a:ext>
            </a:extLst>
          </p:cNvPr>
          <p:cNvGraphicFramePr>
            <a:graphicFrameLocks noGrp="1"/>
          </p:cNvGraphicFramePr>
          <p:nvPr>
            <p:extLst>
              <p:ext uri="{D42A27DB-BD31-4B8C-83A1-F6EECF244321}">
                <p14:modId xmlns:p14="http://schemas.microsoft.com/office/powerpoint/2010/main" val="2567928578"/>
              </p:ext>
            </p:extLst>
          </p:nvPr>
        </p:nvGraphicFramePr>
        <p:xfrm>
          <a:off x="1434774" y="2925234"/>
          <a:ext cx="9772650" cy="1488651"/>
        </p:xfrm>
        <a:graphic>
          <a:graphicData uri="http://schemas.openxmlformats.org/drawingml/2006/table">
            <a:tbl>
              <a:tblPr firstRow="1" bandRow="1">
                <a:tableStyleId>{5C22544A-7EE6-4342-B048-85BDC9FD1C3A}</a:tableStyleId>
              </a:tblPr>
              <a:tblGrid>
                <a:gridCol w="3257550">
                  <a:extLst>
                    <a:ext uri="{9D8B030D-6E8A-4147-A177-3AD203B41FA5}">
                      <a16:colId xmlns:a16="http://schemas.microsoft.com/office/drawing/2014/main" val="30034085"/>
                    </a:ext>
                  </a:extLst>
                </a:gridCol>
                <a:gridCol w="3257550">
                  <a:extLst>
                    <a:ext uri="{9D8B030D-6E8A-4147-A177-3AD203B41FA5}">
                      <a16:colId xmlns:a16="http://schemas.microsoft.com/office/drawing/2014/main" val="3559189073"/>
                    </a:ext>
                  </a:extLst>
                </a:gridCol>
                <a:gridCol w="3257550">
                  <a:extLst>
                    <a:ext uri="{9D8B030D-6E8A-4147-A177-3AD203B41FA5}">
                      <a16:colId xmlns:a16="http://schemas.microsoft.com/office/drawing/2014/main" val="1851860809"/>
                    </a:ext>
                  </a:extLst>
                </a:gridCol>
              </a:tblGrid>
              <a:tr h="376131">
                <a:tc>
                  <a:txBody>
                    <a:bodyPr/>
                    <a:lstStyle/>
                    <a:p>
                      <a:r>
                        <a:rPr lang="en-AU" dirty="0"/>
                        <a:t>File Name</a:t>
                      </a:r>
                    </a:p>
                  </a:txBody>
                  <a:tcPr/>
                </a:tc>
                <a:tc>
                  <a:txBody>
                    <a:bodyPr/>
                    <a:lstStyle/>
                    <a:p>
                      <a:r>
                        <a:rPr lang="en-AU" dirty="0"/>
                        <a:t>Art Type:</a:t>
                      </a:r>
                    </a:p>
                  </a:txBody>
                  <a:tcPr/>
                </a:tc>
                <a:tc>
                  <a:txBody>
                    <a:bodyPr/>
                    <a:lstStyle/>
                    <a:p>
                      <a:r>
                        <a:rPr lang="en-AU" dirty="0"/>
                        <a:t>Texture Resolution:</a:t>
                      </a:r>
                    </a:p>
                  </a:txBody>
                  <a:tcPr/>
                </a:tc>
                <a:extLst>
                  <a:ext uri="{0D108BD9-81ED-4DB2-BD59-A6C34878D82A}">
                    <a16:rowId xmlns:a16="http://schemas.microsoft.com/office/drawing/2014/main" val="294606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]_UI</a:t>
                      </a:r>
                    </a:p>
                  </a:txBody>
                  <a:tcPr/>
                </a:tc>
                <a:tc>
                  <a:txBody>
                    <a:bodyPr/>
                    <a:lstStyle/>
                    <a:p>
                      <a:r>
                        <a:rPr lang="en-AU" dirty="0"/>
                        <a:t>UI</a:t>
                      </a:r>
                    </a:p>
                  </a:txBody>
                  <a:tcPr/>
                </a:tc>
                <a:tc>
                  <a:txBody>
                    <a:bodyPr/>
                    <a:lstStyle/>
                    <a:p>
                      <a:r>
                        <a:rPr lang="en-AU"/>
                        <a:t>256 x 256</a:t>
                      </a:r>
                      <a:endParaRPr lang="en-AU" dirty="0"/>
                    </a:p>
                  </a:txBody>
                  <a:tcPr/>
                </a:tc>
                <a:extLst>
                  <a:ext uri="{0D108BD9-81ED-4DB2-BD59-A6C34878D82A}">
                    <a16:rowId xmlns:a16="http://schemas.microsoft.com/office/drawing/2014/main" val="2201038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]_Texture</a:t>
                      </a:r>
                    </a:p>
                  </a:txBody>
                  <a:tcPr/>
                </a:tc>
                <a:tc>
                  <a:txBody>
                    <a:bodyPr/>
                    <a:lstStyle/>
                    <a:p>
                      <a:r>
                        <a:rPr lang="en-AU" dirty="0"/>
                        <a:t>Texture</a:t>
                      </a:r>
                    </a:p>
                  </a:txBody>
                  <a:tcPr/>
                </a:tc>
                <a:tc>
                  <a:txBody>
                    <a:bodyPr/>
                    <a:lstStyle/>
                    <a:p>
                      <a:r>
                        <a:rPr lang="en-AU" dirty="0"/>
                        <a:t>256 x 256</a:t>
                      </a:r>
                    </a:p>
                  </a:txBody>
                  <a:tcPr/>
                </a:tc>
                <a:extLst>
                  <a:ext uri="{0D108BD9-81ED-4DB2-BD59-A6C34878D82A}">
                    <a16:rowId xmlns:a16="http://schemas.microsoft.com/office/drawing/2014/main" val="31044993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a:t>
                      </a:r>
                      <a:r>
                        <a:rPr lang="en-AU" dirty="0" err="1"/>
                        <a:t>AnimTexture</a:t>
                      </a:r>
                      <a:endParaRPr lang="en-AU" dirty="0"/>
                    </a:p>
                  </a:txBody>
                  <a:tcPr/>
                </a:tc>
                <a:tc>
                  <a:txBody>
                    <a:bodyPr/>
                    <a:lstStyle/>
                    <a:p>
                      <a:r>
                        <a:rPr lang="en-AU" dirty="0"/>
                        <a:t>Animated Texture</a:t>
                      </a:r>
                    </a:p>
                  </a:txBody>
                  <a:tcPr/>
                </a:tc>
                <a:tc>
                  <a:txBody>
                    <a:bodyPr/>
                    <a:lstStyle/>
                    <a:p>
                      <a:r>
                        <a:rPr lang="en-AU" dirty="0"/>
                        <a:t>256 x 256</a:t>
                      </a:r>
                    </a:p>
                  </a:txBody>
                  <a:tcPr/>
                </a:tc>
                <a:extLst>
                  <a:ext uri="{0D108BD9-81ED-4DB2-BD59-A6C34878D82A}">
                    <a16:rowId xmlns:a16="http://schemas.microsoft.com/office/drawing/2014/main" val="524663148"/>
                  </a:ext>
                </a:extLst>
              </a:tr>
            </a:tbl>
          </a:graphicData>
        </a:graphic>
      </p:graphicFrame>
      <p:sp>
        <p:nvSpPr>
          <p:cNvPr id="6" name="Rectangle 5">
            <a:extLst>
              <a:ext uri="{FF2B5EF4-FFF2-40B4-BE49-F238E27FC236}">
                <a16:creationId xmlns:a16="http://schemas.microsoft.com/office/drawing/2014/main" id="{1EA348FA-0461-4A5F-BC91-83E686E7C436}"/>
              </a:ext>
            </a:extLst>
          </p:cNvPr>
          <p:cNvSpPr>
            <a:spLocks noChangeArrowheads="1"/>
          </p:cNvSpPr>
          <p:nvPr/>
        </p:nvSpPr>
        <p:spPr bwMode="auto">
          <a:xfrm>
            <a:off x="1027884" y="264242"/>
            <a:ext cx="448071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Platform Considerations</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97A146CC-317C-4B6F-8D83-9A0E74A426DE}"/>
              </a:ext>
            </a:extLst>
          </p:cNvPr>
          <p:cNvSpPr txBox="1"/>
          <p:nvPr/>
        </p:nvSpPr>
        <p:spPr>
          <a:xfrm>
            <a:off x="1434775" y="4660106"/>
            <a:ext cx="7058025" cy="369332"/>
          </a:xfrm>
          <a:prstGeom prst="rect">
            <a:avLst/>
          </a:prstGeom>
          <a:noFill/>
        </p:spPr>
        <p:txBody>
          <a:bodyPr wrap="square" rtlCol="0">
            <a:spAutoFit/>
          </a:bodyPr>
          <a:lstStyle/>
          <a:p>
            <a:r>
              <a:rPr lang="en-AU" b="1" dirty="0">
                <a:solidFill>
                  <a:srgbClr val="C00000"/>
                </a:solidFill>
              </a:rPr>
              <a:t>3D Assets:</a:t>
            </a:r>
          </a:p>
        </p:txBody>
      </p:sp>
      <p:graphicFrame>
        <p:nvGraphicFramePr>
          <p:cNvPr id="8" name="Table 7">
            <a:extLst>
              <a:ext uri="{FF2B5EF4-FFF2-40B4-BE49-F238E27FC236}">
                <a16:creationId xmlns:a16="http://schemas.microsoft.com/office/drawing/2014/main" id="{013D2480-6046-4BA2-B068-944989A15A90}"/>
              </a:ext>
            </a:extLst>
          </p:cNvPr>
          <p:cNvGraphicFramePr>
            <a:graphicFrameLocks noGrp="1"/>
          </p:cNvGraphicFramePr>
          <p:nvPr>
            <p:extLst>
              <p:ext uri="{D42A27DB-BD31-4B8C-83A1-F6EECF244321}">
                <p14:modId xmlns:p14="http://schemas.microsoft.com/office/powerpoint/2010/main" val="623999372"/>
              </p:ext>
            </p:extLst>
          </p:nvPr>
        </p:nvGraphicFramePr>
        <p:xfrm>
          <a:off x="1434776" y="5105107"/>
          <a:ext cx="9772650" cy="1488651"/>
        </p:xfrm>
        <a:graphic>
          <a:graphicData uri="http://schemas.openxmlformats.org/drawingml/2006/table">
            <a:tbl>
              <a:tblPr firstRow="1" bandRow="1">
                <a:tableStyleId>{5C22544A-7EE6-4342-B048-85BDC9FD1C3A}</a:tableStyleId>
              </a:tblPr>
              <a:tblGrid>
                <a:gridCol w="3257550">
                  <a:extLst>
                    <a:ext uri="{9D8B030D-6E8A-4147-A177-3AD203B41FA5}">
                      <a16:colId xmlns:a16="http://schemas.microsoft.com/office/drawing/2014/main" val="30034085"/>
                    </a:ext>
                  </a:extLst>
                </a:gridCol>
                <a:gridCol w="3257550">
                  <a:extLst>
                    <a:ext uri="{9D8B030D-6E8A-4147-A177-3AD203B41FA5}">
                      <a16:colId xmlns:a16="http://schemas.microsoft.com/office/drawing/2014/main" val="3559189073"/>
                    </a:ext>
                  </a:extLst>
                </a:gridCol>
                <a:gridCol w="3257550">
                  <a:extLst>
                    <a:ext uri="{9D8B030D-6E8A-4147-A177-3AD203B41FA5}">
                      <a16:colId xmlns:a16="http://schemas.microsoft.com/office/drawing/2014/main" val="1851860809"/>
                    </a:ext>
                  </a:extLst>
                </a:gridCol>
              </a:tblGrid>
              <a:tr h="376131">
                <a:tc>
                  <a:txBody>
                    <a:bodyPr/>
                    <a:lstStyle/>
                    <a:p>
                      <a:r>
                        <a:rPr lang="en-AU" dirty="0"/>
                        <a:t>File Name</a:t>
                      </a:r>
                    </a:p>
                  </a:txBody>
                  <a:tcPr/>
                </a:tc>
                <a:tc>
                  <a:txBody>
                    <a:bodyPr/>
                    <a:lstStyle/>
                    <a:p>
                      <a:r>
                        <a:rPr lang="en-AU" dirty="0"/>
                        <a:t>Art Type:</a:t>
                      </a:r>
                    </a:p>
                  </a:txBody>
                  <a:tcPr/>
                </a:tc>
                <a:tc>
                  <a:txBody>
                    <a:bodyPr/>
                    <a:lstStyle/>
                    <a:p>
                      <a:r>
                        <a:rPr lang="en-AU" dirty="0"/>
                        <a:t>Poly Count Limit:</a:t>
                      </a:r>
                    </a:p>
                  </a:txBody>
                  <a:tcPr/>
                </a:tc>
                <a:extLst>
                  <a:ext uri="{0D108BD9-81ED-4DB2-BD59-A6C34878D82A}">
                    <a16:rowId xmlns:a16="http://schemas.microsoft.com/office/drawing/2014/main" val="294606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]_Prop</a:t>
                      </a:r>
                    </a:p>
                  </a:txBody>
                  <a:tcPr/>
                </a:tc>
                <a:tc>
                  <a:txBody>
                    <a:bodyPr/>
                    <a:lstStyle/>
                    <a:p>
                      <a:r>
                        <a:rPr lang="en-AU" dirty="0"/>
                        <a:t>Prop</a:t>
                      </a:r>
                    </a:p>
                  </a:txBody>
                  <a:tcPr/>
                </a:tc>
                <a:tc>
                  <a:txBody>
                    <a:bodyPr/>
                    <a:lstStyle/>
                    <a:p>
                      <a:r>
                        <a:rPr lang="en-AU" dirty="0"/>
                        <a:t>200 - 400</a:t>
                      </a:r>
                    </a:p>
                  </a:txBody>
                  <a:tcPr/>
                </a:tc>
                <a:extLst>
                  <a:ext uri="{0D108BD9-81ED-4DB2-BD59-A6C34878D82A}">
                    <a16:rowId xmlns:a16="http://schemas.microsoft.com/office/drawing/2014/main" val="2201038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]_Char</a:t>
                      </a:r>
                    </a:p>
                  </a:txBody>
                  <a:tcPr/>
                </a:tc>
                <a:tc>
                  <a:txBody>
                    <a:bodyPr/>
                    <a:lstStyle/>
                    <a:p>
                      <a:r>
                        <a:rPr lang="en-AU" dirty="0"/>
                        <a:t>Character</a:t>
                      </a:r>
                    </a:p>
                  </a:txBody>
                  <a:tcPr/>
                </a:tc>
                <a:tc>
                  <a:txBody>
                    <a:bodyPr/>
                    <a:lstStyle/>
                    <a:p>
                      <a:r>
                        <a:rPr lang="en-AU" dirty="0"/>
                        <a:t>500 - 1k</a:t>
                      </a:r>
                    </a:p>
                  </a:txBody>
                  <a:tcPr/>
                </a:tc>
                <a:extLst>
                  <a:ext uri="{0D108BD9-81ED-4DB2-BD59-A6C34878D82A}">
                    <a16:rowId xmlns:a16="http://schemas.microsoft.com/office/drawing/2014/main" val="31044993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FB_[</a:t>
                      </a:r>
                      <a:r>
                        <a:rPr lang="en-AU" dirty="0" err="1"/>
                        <a:t>assetName</a:t>
                      </a:r>
                      <a:r>
                        <a:rPr lang="en-AU" dirty="0"/>
                        <a:t>]_Env</a:t>
                      </a:r>
                    </a:p>
                  </a:txBody>
                  <a:tcPr/>
                </a:tc>
                <a:tc>
                  <a:txBody>
                    <a:bodyPr/>
                    <a:lstStyle/>
                    <a:p>
                      <a:r>
                        <a:rPr lang="en-AU" dirty="0"/>
                        <a:t>Environment</a:t>
                      </a:r>
                    </a:p>
                  </a:txBody>
                  <a:tcPr/>
                </a:tc>
                <a:tc>
                  <a:txBody>
                    <a:bodyPr/>
                    <a:lstStyle/>
                    <a:p>
                      <a:r>
                        <a:rPr lang="en-AU" dirty="0"/>
                        <a:t>50 - 500</a:t>
                      </a:r>
                    </a:p>
                  </a:txBody>
                  <a:tcPr/>
                </a:tc>
                <a:extLst>
                  <a:ext uri="{0D108BD9-81ED-4DB2-BD59-A6C34878D82A}">
                    <a16:rowId xmlns:a16="http://schemas.microsoft.com/office/drawing/2014/main" val="524663148"/>
                  </a:ext>
                </a:extLst>
              </a:tr>
            </a:tbl>
          </a:graphicData>
        </a:graphic>
      </p:graphicFrame>
      <p:sp>
        <p:nvSpPr>
          <p:cNvPr id="9" name="TextBox 8">
            <a:extLst>
              <a:ext uri="{FF2B5EF4-FFF2-40B4-BE49-F238E27FC236}">
                <a16:creationId xmlns:a16="http://schemas.microsoft.com/office/drawing/2014/main" id="{1005231E-44D6-44CD-852A-588A550119EC}"/>
              </a:ext>
            </a:extLst>
          </p:cNvPr>
          <p:cNvSpPr txBox="1"/>
          <p:nvPr/>
        </p:nvSpPr>
        <p:spPr>
          <a:xfrm>
            <a:off x="1434774" y="832353"/>
            <a:ext cx="9772650" cy="1477328"/>
          </a:xfrm>
          <a:prstGeom prst="rect">
            <a:avLst/>
          </a:prstGeom>
          <a:noFill/>
        </p:spPr>
        <p:txBody>
          <a:bodyPr wrap="square" rtlCol="0">
            <a:spAutoFit/>
          </a:bodyPr>
          <a:lstStyle/>
          <a:p>
            <a:r>
              <a:rPr lang="en-AU" dirty="0">
                <a:solidFill>
                  <a:srgbClr val="C00000"/>
                </a:solidFill>
              </a:rPr>
              <a:t>Our game will be on PC. On higher end, this has very few limitations aside from lack of touchscreen functionality. On the lower end, we would need to worry about file sizes and poly count to be able to support older hardware and software.</a:t>
            </a:r>
          </a:p>
          <a:p>
            <a:endParaRPr lang="en-AU" dirty="0">
              <a:solidFill>
                <a:srgbClr val="C00000"/>
              </a:solidFill>
            </a:endParaRPr>
          </a:p>
          <a:p>
            <a:r>
              <a:rPr lang="en-AU" dirty="0">
                <a:solidFill>
                  <a:srgbClr val="C00000"/>
                </a:solidFill>
              </a:rPr>
              <a:t>Our art pipeline will be standard as we’re working with PC. No special requirements or methods.</a:t>
            </a:r>
          </a:p>
        </p:txBody>
      </p:sp>
    </p:spTree>
    <p:extLst>
      <p:ext uri="{BB962C8B-B14F-4D97-AF65-F5344CB8AC3E}">
        <p14:creationId xmlns:p14="http://schemas.microsoft.com/office/powerpoint/2010/main" val="9113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6D26BA-C882-4975-B52F-88D8F4D582C2}"/>
              </a:ext>
            </a:extLst>
          </p:cNvPr>
          <p:cNvSpPr>
            <a:spLocks noChangeArrowheads="1"/>
          </p:cNvSpPr>
          <p:nvPr/>
        </p:nvSpPr>
        <p:spPr bwMode="auto">
          <a:xfrm>
            <a:off x="1027884" y="264242"/>
            <a:ext cx="185499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Software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pic>
        <p:nvPicPr>
          <p:cNvPr id="7170" name="Picture 2" descr="Image result for photoshop logo">
            <a:extLst>
              <a:ext uri="{FF2B5EF4-FFF2-40B4-BE49-F238E27FC236}">
                <a16:creationId xmlns:a16="http://schemas.microsoft.com/office/drawing/2014/main" id="{2281D9F5-DBD8-45F7-8E11-C742E7A48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0192" y="941350"/>
            <a:ext cx="1954193" cy="195419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aya logo">
            <a:extLst>
              <a:ext uri="{FF2B5EF4-FFF2-40B4-BE49-F238E27FC236}">
                <a16:creationId xmlns:a16="http://schemas.microsoft.com/office/drawing/2014/main" id="{A737A11C-A7BF-42F5-9D53-CF1C87D01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999" y="916695"/>
            <a:ext cx="1954194" cy="195419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a:extLst>
              <a:ext uri="{FF2B5EF4-FFF2-40B4-BE49-F238E27FC236}">
                <a16:creationId xmlns:a16="http://schemas.microsoft.com/office/drawing/2014/main" id="{EEC754C3-0429-486B-ABC7-814E7B28C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494" y="747712"/>
            <a:ext cx="2733675" cy="27336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zbrush logo">
            <a:extLst>
              <a:ext uri="{FF2B5EF4-FFF2-40B4-BE49-F238E27FC236}">
                <a16:creationId xmlns:a16="http://schemas.microsoft.com/office/drawing/2014/main" id="{BB7D3964-7FA2-433D-9B03-83364DF3DC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7147" y="1050534"/>
            <a:ext cx="2076451" cy="1820355"/>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
            <a:extLst>
              <a:ext uri="{FF2B5EF4-FFF2-40B4-BE49-F238E27FC236}">
                <a16:creationId xmlns:a16="http://schemas.microsoft.com/office/drawing/2014/main" id="{409ED306-8150-452F-B97D-08B5D68BCFB4}"/>
              </a:ext>
            </a:extLst>
          </p:cNvPr>
          <p:cNvSpPr txBox="1">
            <a:spLocks noChangeArrowheads="1"/>
          </p:cNvSpPr>
          <p:nvPr/>
        </p:nvSpPr>
        <p:spPr bwMode="auto">
          <a:xfrm>
            <a:off x="1046999" y="3094783"/>
            <a:ext cx="195419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Maya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Box 2">
            <a:extLst>
              <a:ext uri="{FF2B5EF4-FFF2-40B4-BE49-F238E27FC236}">
                <a16:creationId xmlns:a16="http://schemas.microsoft.com/office/drawing/2014/main" id="{1CDC6CB8-E080-4229-8DB7-0B0C7352169E}"/>
              </a:ext>
            </a:extLst>
          </p:cNvPr>
          <p:cNvSpPr txBox="1">
            <a:spLocks noChangeArrowheads="1"/>
          </p:cNvSpPr>
          <p:nvPr/>
        </p:nvSpPr>
        <p:spPr bwMode="auto">
          <a:xfrm>
            <a:off x="3628275" y="3119437"/>
            <a:ext cx="195419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ZBrush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 Box 2">
            <a:extLst>
              <a:ext uri="{FF2B5EF4-FFF2-40B4-BE49-F238E27FC236}">
                <a16:creationId xmlns:a16="http://schemas.microsoft.com/office/drawing/2014/main" id="{C77CA0C3-BDF7-49DE-ACDC-1F925F0FE74A}"/>
              </a:ext>
            </a:extLst>
          </p:cNvPr>
          <p:cNvSpPr txBox="1">
            <a:spLocks noChangeArrowheads="1"/>
          </p:cNvSpPr>
          <p:nvPr/>
        </p:nvSpPr>
        <p:spPr bwMode="auto">
          <a:xfrm>
            <a:off x="6216457" y="3119437"/>
            <a:ext cx="289974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Substance Painter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2">
            <a:extLst>
              <a:ext uri="{FF2B5EF4-FFF2-40B4-BE49-F238E27FC236}">
                <a16:creationId xmlns:a16="http://schemas.microsoft.com/office/drawing/2014/main" id="{07F38602-2D40-40C4-B03F-E2603BBF5DB4}"/>
              </a:ext>
            </a:extLst>
          </p:cNvPr>
          <p:cNvSpPr txBox="1">
            <a:spLocks noChangeArrowheads="1"/>
          </p:cNvSpPr>
          <p:nvPr/>
        </p:nvSpPr>
        <p:spPr bwMode="auto">
          <a:xfrm>
            <a:off x="9750192" y="3119437"/>
            <a:ext cx="1954194"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Photoshop</a:t>
            </a:r>
          </a:p>
        </p:txBody>
      </p:sp>
      <p:sp>
        <p:nvSpPr>
          <p:cNvPr id="13" name="Text Box 2">
            <a:extLst>
              <a:ext uri="{FF2B5EF4-FFF2-40B4-BE49-F238E27FC236}">
                <a16:creationId xmlns:a16="http://schemas.microsoft.com/office/drawing/2014/main" id="{080892C9-4421-4C35-BE91-FE6AD1963F5B}"/>
              </a:ext>
            </a:extLst>
          </p:cNvPr>
          <p:cNvSpPr txBox="1">
            <a:spLocks noChangeArrowheads="1"/>
          </p:cNvSpPr>
          <p:nvPr/>
        </p:nvSpPr>
        <p:spPr bwMode="auto">
          <a:xfrm>
            <a:off x="1149182" y="3680627"/>
            <a:ext cx="1973309"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Maya is an industry standard software for modelling and animation. The artists are also trained in using it.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 Box 2">
            <a:extLst>
              <a:ext uri="{FF2B5EF4-FFF2-40B4-BE49-F238E27FC236}">
                <a16:creationId xmlns:a16="http://schemas.microsoft.com/office/drawing/2014/main" id="{831CAE59-2890-4D39-BBDE-FB311CCEFC4F}"/>
              </a:ext>
            </a:extLst>
          </p:cNvPr>
          <p:cNvSpPr txBox="1">
            <a:spLocks noChangeArrowheads="1"/>
          </p:cNvSpPr>
          <p:nvPr/>
        </p:nvSpPr>
        <p:spPr bwMode="auto">
          <a:xfrm>
            <a:off x="3670289" y="3680626"/>
            <a:ext cx="1973309"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C00000"/>
                </a:solidFill>
                <a:effectLst/>
                <a:latin typeface="MV Boli" panose="02000500030200090000" pitchFamily="2" charset="0"/>
                <a:cs typeface="Times New Roman" panose="02020603050405020304" pitchFamily="18" charset="0"/>
              </a:rPr>
              <a:t>ZBrush</a:t>
            </a: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 is a commonly used a versatile sculpting software. The artists are also trained in its use.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 Box 2">
            <a:extLst>
              <a:ext uri="{FF2B5EF4-FFF2-40B4-BE49-F238E27FC236}">
                <a16:creationId xmlns:a16="http://schemas.microsoft.com/office/drawing/2014/main" id="{4EE2DCC0-5B30-4166-9A95-BDDB35C14CF8}"/>
              </a:ext>
            </a:extLst>
          </p:cNvPr>
          <p:cNvSpPr txBox="1">
            <a:spLocks noChangeArrowheads="1"/>
          </p:cNvSpPr>
          <p:nvPr/>
        </p:nvSpPr>
        <p:spPr bwMode="auto">
          <a:xfrm>
            <a:off x="6548404" y="3680626"/>
            <a:ext cx="2194380"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C00000"/>
                </a:solidFill>
                <a:effectLst/>
                <a:latin typeface="MV Boli" panose="02000500030200090000" pitchFamily="2" charset="0"/>
                <a:cs typeface="Times New Roman" panose="02020603050405020304" pitchFamily="18" charset="0"/>
              </a:rPr>
              <a:t>Substanace</a:t>
            </a:r>
            <a:r>
              <a:rPr kumimoji="0" lang="en-US" altLang="en-US" sz="1400" b="0" i="0" u="none" strike="noStrike" cap="none" normalizeH="0" baseline="0" dirty="0">
                <a:ln>
                  <a:noFill/>
                </a:ln>
                <a:solidFill>
                  <a:srgbClr val="C00000"/>
                </a:solidFill>
                <a:effectLst/>
                <a:latin typeface="MV Boli" panose="02000500030200090000" pitchFamily="2" charset="0"/>
                <a:cs typeface="Times New Roman" panose="02020603050405020304" pitchFamily="18" charset="0"/>
              </a:rPr>
              <a:t> Painter is a great piece of texturing software and works well with Maya. The artists have been trained on it.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 Box 2">
            <a:extLst>
              <a:ext uri="{FF2B5EF4-FFF2-40B4-BE49-F238E27FC236}">
                <a16:creationId xmlns:a16="http://schemas.microsoft.com/office/drawing/2014/main" id="{0CA85136-B652-462A-B4CB-3AC188E4EB08}"/>
              </a:ext>
            </a:extLst>
          </p:cNvPr>
          <p:cNvSpPr txBox="1">
            <a:spLocks noChangeArrowheads="1"/>
          </p:cNvSpPr>
          <p:nvPr/>
        </p:nvSpPr>
        <p:spPr bwMode="auto">
          <a:xfrm>
            <a:off x="9630098" y="3680626"/>
            <a:ext cx="2194380" cy="107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Adobe Photoshop is also a good program for </a:t>
            </a:r>
            <a:r>
              <a:rPr lang="en-US" altLang="en-US" sz="1400" dirty="0" err="1">
                <a:solidFill>
                  <a:srgbClr val="C00000"/>
                </a:solidFill>
                <a:latin typeface="MV Boli" panose="02000500030200090000" pitchFamily="2" charset="0"/>
                <a:cs typeface="Times New Roman" panose="02020603050405020304" pitchFamily="18" charset="0"/>
              </a:rPr>
              <a:t>handpainted</a:t>
            </a:r>
            <a:r>
              <a:rPr lang="en-US" altLang="en-US" sz="1400" dirty="0">
                <a:solidFill>
                  <a:srgbClr val="C00000"/>
                </a:solidFill>
                <a:latin typeface="MV Boli" panose="02000500030200090000" pitchFamily="2" charset="0"/>
                <a:cs typeface="Times New Roman" panose="02020603050405020304" pitchFamily="18" charset="0"/>
              </a:rPr>
              <a:t> texturing and 2D drawing.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772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image" descr="WoFF_Dualizard">
            <a:extLst>
              <a:ext uri="{FF2B5EF4-FFF2-40B4-BE49-F238E27FC236}">
                <a16:creationId xmlns:a16="http://schemas.microsoft.com/office/drawing/2014/main" id="{4BC14DA1-A43C-4FE1-A844-55EAB6E88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947" y="816980"/>
            <a:ext cx="26289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5" descr="Dragons_icon_babygronkle">
            <a:extLst>
              <a:ext uri="{FF2B5EF4-FFF2-40B4-BE49-F238E27FC236}">
                <a16:creationId xmlns:a16="http://schemas.microsoft.com/office/drawing/2014/main" id="{D835C56E-0F00-4134-96BD-284F83674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431" t="1375" r="17616" b="5843"/>
          <a:stretch>
            <a:fillRect/>
          </a:stretch>
        </p:blipFill>
        <p:spPr bwMode="auto">
          <a:xfrm>
            <a:off x="4902557" y="3136999"/>
            <a:ext cx="263207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6" descr="full3">
            <a:extLst>
              <a:ext uri="{FF2B5EF4-FFF2-40B4-BE49-F238E27FC236}">
                <a16:creationId xmlns:a16="http://schemas.microsoft.com/office/drawing/2014/main" id="{DDC66933-A30F-4CCA-8E9E-56282653E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02" t="10637" r="18085" b="13477"/>
          <a:stretch>
            <a:fillRect/>
          </a:stretch>
        </p:blipFill>
        <p:spPr bwMode="auto">
          <a:xfrm>
            <a:off x="4977169" y="595496"/>
            <a:ext cx="24828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7" descr="baby_dragon_png_yugioh_by_carlos123321-dbvnyk0">
            <a:extLst>
              <a:ext uri="{FF2B5EF4-FFF2-40B4-BE49-F238E27FC236}">
                <a16:creationId xmlns:a16="http://schemas.microsoft.com/office/drawing/2014/main" id="{0791719C-2E29-4B9D-B405-CD20F77D9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020" y="3383267"/>
            <a:ext cx="262255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8" descr="DTV_cg_toothless_05-1st_image">
            <a:extLst>
              <a:ext uri="{FF2B5EF4-FFF2-40B4-BE49-F238E27FC236}">
                <a16:creationId xmlns:a16="http://schemas.microsoft.com/office/drawing/2014/main" id="{2393A362-CD1D-4186-9D70-D8D9FB21C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4586" y="445549"/>
            <a:ext cx="2717800" cy="2628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a:extLst>
              <a:ext uri="{FF2B5EF4-FFF2-40B4-BE49-F238E27FC236}">
                <a16:creationId xmlns:a16="http://schemas.microsoft.com/office/drawing/2014/main" id="{B5E9B6CC-0C5A-4B29-B7DD-76DB1DE87895}"/>
              </a:ext>
            </a:extLst>
          </p:cNvPr>
          <p:cNvSpPr txBox="1">
            <a:spLocks noChangeArrowheads="1"/>
          </p:cNvSpPr>
          <p:nvPr/>
        </p:nvSpPr>
        <p:spPr bwMode="auto">
          <a:xfrm>
            <a:off x="921098" y="6257648"/>
            <a:ext cx="956592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idea behind the dragon designs is to have them be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recognisably</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 young as well as cute and cartoonish.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9" descr="256x256bb">
            <a:extLst>
              <a:ext uri="{FF2B5EF4-FFF2-40B4-BE49-F238E27FC236}">
                <a16:creationId xmlns:a16="http://schemas.microsoft.com/office/drawing/2014/main" id="{41964701-E689-41A3-8003-D0114E2F6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0161" y="3381375"/>
            <a:ext cx="2562225" cy="25622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id="{7BE1205E-2EAB-4DF5-AF6C-CBEFD1F6180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6" name="Rectangle 9">
            <a:extLst>
              <a:ext uri="{FF2B5EF4-FFF2-40B4-BE49-F238E27FC236}">
                <a16:creationId xmlns:a16="http://schemas.microsoft.com/office/drawing/2014/main" id="{BC9AE35B-2A16-4A8E-89A8-B5D092AB05A0}"/>
              </a:ext>
            </a:extLst>
          </p:cNvPr>
          <p:cNvSpPr>
            <a:spLocks noChangeArrowheads="1"/>
          </p:cNvSpPr>
          <p:nvPr/>
        </p:nvSpPr>
        <p:spPr bwMode="auto">
          <a:xfrm>
            <a:off x="891522" y="216883"/>
            <a:ext cx="401103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0">
            <a:extLst>
              <a:ext uri="{FF2B5EF4-FFF2-40B4-BE49-F238E27FC236}">
                <a16:creationId xmlns:a16="http://schemas.microsoft.com/office/drawing/2014/main" id="{EDD6EB73-5C44-4361-A6C3-33C281210FE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11">
            <a:extLst>
              <a:ext uri="{FF2B5EF4-FFF2-40B4-BE49-F238E27FC236}">
                <a16:creationId xmlns:a16="http://schemas.microsoft.com/office/drawing/2014/main" id="{1F211175-4938-40EA-A287-68136DB06178}"/>
              </a:ext>
            </a:extLst>
          </p:cNvPr>
          <p:cNvSpPr>
            <a:spLocks noChangeArrowheads="1"/>
          </p:cNvSpPr>
          <p:nvPr/>
        </p:nvSpPr>
        <p:spPr bwMode="auto">
          <a:xfrm>
            <a:off x="0" y="1371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9" name="Rectangle 12">
            <a:extLst>
              <a:ext uri="{FF2B5EF4-FFF2-40B4-BE49-F238E27FC236}">
                <a16:creationId xmlns:a16="http://schemas.microsoft.com/office/drawing/2014/main" id="{9BAE7988-FBCC-46E2-8300-15132EBA0864}"/>
              </a:ext>
            </a:extLst>
          </p:cNvPr>
          <p:cNvSpPr>
            <a:spLocks noChangeArrowheads="1"/>
          </p:cNvSpPr>
          <p:nvPr/>
        </p:nvSpPr>
        <p:spPr bwMode="auto">
          <a:xfrm>
            <a:off x="0" y="1828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10" name="Rectangle 14">
            <a:extLst>
              <a:ext uri="{FF2B5EF4-FFF2-40B4-BE49-F238E27FC236}">
                <a16:creationId xmlns:a16="http://schemas.microsoft.com/office/drawing/2014/main" id="{87BEBDB9-D16D-4888-B49A-E5FD8AB887BA}"/>
              </a:ext>
            </a:extLst>
          </p:cNvPr>
          <p:cNvSpPr>
            <a:spLocks noChangeArrowheads="1"/>
          </p:cNvSpPr>
          <p:nvPr/>
        </p:nvSpPr>
        <p:spPr bwMode="auto">
          <a:xfrm>
            <a:off x="0" y="2286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Tree>
    <p:extLst>
      <p:ext uri="{BB962C8B-B14F-4D97-AF65-F5344CB8AC3E}">
        <p14:creationId xmlns:p14="http://schemas.microsoft.com/office/powerpoint/2010/main" val="1284472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B5E9B6CC-0C5A-4B29-B7DD-76DB1DE87895}"/>
              </a:ext>
            </a:extLst>
          </p:cNvPr>
          <p:cNvSpPr txBox="1">
            <a:spLocks noChangeArrowheads="1"/>
          </p:cNvSpPr>
          <p:nvPr/>
        </p:nvSpPr>
        <p:spPr bwMode="auto">
          <a:xfrm>
            <a:off x="1112688" y="6042257"/>
            <a:ext cx="709078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critters should be completely adorable and look infant and helpless, to sell the cute visual and </a:t>
            </a:r>
            <a:r>
              <a:rPr kumimoji="0" lang="en-US" altLang="en-US" sz="1400" b="0" i="0" u="none" strike="noStrike" cap="none" normalizeH="0" baseline="0" dirty="0" err="1">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humourous</a:t>
            </a: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 morbidity of the gameplay.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8">
            <a:extLst>
              <a:ext uri="{FF2B5EF4-FFF2-40B4-BE49-F238E27FC236}">
                <a16:creationId xmlns:a16="http://schemas.microsoft.com/office/drawing/2014/main" id="{7BE1205E-2EAB-4DF5-AF6C-CBEFD1F6180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6" name="Rectangle 9">
            <a:extLst>
              <a:ext uri="{FF2B5EF4-FFF2-40B4-BE49-F238E27FC236}">
                <a16:creationId xmlns:a16="http://schemas.microsoft.com/office/drawing/2014/main" id="{BC9AE35B-2A16-4A8E-89A8-B5D092AB05A0}"/>
              </a:ext>
            </a:extLst>
          </p:cNvPr>
          <p:cNvSpPr>
            <a:spLocks noChangeArrowheads="1"/>
          </p:cNvSpPr>
          <p:nvPr/>
        </p:nvSpPr>
        <p:spPr bwMode="auto">
          <a:xfrm>
            <a:off x="891522" y="216883"/>
            <a:ext cx="401103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Character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0">
            <a:extLst>
              <a:ext uri="{FF2B5EF4-FFF2-40B4-BE49-F238E27FC236}">
                <a16:creationId xmlns:a16="http://schemas.microsoft.com/office/drawing/2014/main" id="{EDD6EB73-5C44-4361-A6C3-33C281210FE2}"/>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8" name="Rectangle 11">
            <a:extLst>
              <a:ext uri="{FF2B5EF4-FFF2-40B4-BE49-F238E27FC236}">
                <a16:creationId xmlns:a16="http://schemas.microsoft.com/office/drawing/2014/main" id="{1F211175-4938-40EA-A287-68136DB06178}"/>
              </a:ext>
            </a:extLst>
          </p:cNvPr>
          <p:cNvSpPr>
            <a:spLocks noChangeArrowheads="1"/>
          </p:cNvSpPr>
          <p:nvPr/>
        </p:nvSpPr>
        <p:spPr bwMode="auto">
          <a:xfrm>
            <a:off x="0" y="1371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3074" name="Picture 2" descr="https://media.discordapp.net/attachments/484911970911387659/497672804016062484/images_2.jpeg?width=343&amp;height=300">
            <a:extLst>
              <a:ext uri="{FF2B5EF4-FFF2-40B4-BE49-F238E27FC236}">
                <a16:creationId xmlns:a16="http://schemas.microsoft.com/office/drawing/2014/main" id="{FCFB71E0-9FA8-4480-8083-021DB3C7C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812" y="1883768"/>
            <a:ext cx="32670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dia.discordapp.net/attachments/484911970911387659/498759380444119041/images.jpg">
            <a:extLst>
              <a:ext uri="{FF2B5EF4-FFF2-40B4-BE49-F238E27FC236}">
                <a16:creationId xmlns:a16="http://schemas.microsoft.com/office/drawing/2014/main" id="{76030ABF-42A2-47DC-B4A8-C2BD7C6D2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669" y="3270069"/>
            <a:ext cx="2673531" cy="26735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media.discordapp.net/attachments/484911970911387659/498759377461968896/maxresdefault.jpg?width=400&amp;height=225">
            <a:extLst>
              <a:ext uri="{FF2B5EF4-FFF2-40B4-BE49-F238E27FC236}">
                <a16:creationId xmlns:a16="http://schemas.microsoft.com/office/drawing/2014/main" id="{005EE6B5-EBAD-408B-8CD9-5243CB642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6623" y="634768"/>
            <a:ext cx="4615310" cy="259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163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kRAjqaH">
            <a:extLst>
              <a:ext uri="{FF2B5EF4-FFF2-40B4-BE49-F238E27FC236}">
                <a16:creationId xmlns:a16="http://schemas.microsoft.com/office/drawing/2014/main" id="{1007E53B-05E3-4F72-BE0F-F04948E87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460" r="24084" b="47675"/>
          <a:stretch>
            <a:fillRect/>
          </a:stretch>
        </p:blipFill>
        <p:spPr bwMode="auto">
          <a:xfrm>
            <a:off x="2087920" y="3274328"/>
            <a:ext cx="2962251" cy="267642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The-Legend-of-Zelda-The-Wind-Waker-HD-ile-de-Link">
            <a:extLst>
              <a:ext uri="{FF2B5EF4-FFF2-40B4-BE49-F238E27FC236}">
                <a16:creationId xmlns:a16="http://schemas.microsoft.com/office/drawing/2014/main" id="{EA948144-22FF-4907-B4B0-3F809E83C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461" y="566798"/>
            <a:ext cx="4191247"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xresdefault">
            <a:extLst>
              <a:ext uri="{FF2B5EF4-FFF2-40B4-BE49-F238E27FC236}">
                <a16:creationId xmlns:a16="http://schemas.microsoft.com/office/drawing/2014/main" id="{62F0D8BC-6FD8-49B1-AA94-09C3B4D09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3368" y="685444"/>
            <a:ext cx="4087095" cy="22988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11" descr="Lava_Tube_screen_1">
            <a:extLst>
              <a:ext uri="{FF2B5EF4-FFF2-40B4-BE49-F238E27FC236}">
                <a16:creationId xmlns:a16="http://schemas.microsoft.com/office/drawing/2014/main" id="{88DE94C9-2787-490D-ADA6-E8B99E6E6C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4437" y="3205240"/>
            <a:ext cx="4885116" cy="2750662"/>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a:extLst>
              <a:ext uri="{FF2B5EF4-FFF2-40B4-BE49-F238E27FC236}">
                <a16:creationId xmlns:a16="http://schemas.microsoft.com/office/drawing/2014/main" id="{141A7710-6C6C-40F9-8F59-4360E73593F6}"/>
              </a:ext>
            </a:extLst>
          </p:cNvPr>
          <p:cNvSpPr txBox="1">
            <a:spLocks noChangeArrowheads="1"/>
          </p:cNvSpPr>
          <p:nvPr/>
        </p:nvSpPr>
        <p:spPr bwMode="auto">
          <a:xfrm>
            <a:off x="947955" y="6175418"/>
            <a:ext cx="55245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environments are cartoony and simplistic. Environment assets lean toward being more angular than perfectly smooth.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7">
            <a:extLst>
              <a:ext uri="{FF2B5EF4-FFF2-40B4-BE49-F238E27FC236}">
                <a16:creationId xmlns:a16="http://schemas.microsoft.com/office/drawing/2014/main" id="{B3F28328-E711-46D3-BD7C-EE6BCE763203}"/>
              </a:ext>
            </a:extLst>
          </p:cNvPr>
          <p:cNvSpPr>
            <a:spLocks noChangeArrowheads="1"/>
          </p:cNvSpPr>
          <p:nvPr/>
        </p:nvSpPr>
        <p:spPr bwMode="auto">
          <a:xfrm>
            <a:off x="947955" y="-1761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8">
            <a:extLst>
              <a:ext uri="{FF2B5EF4-FFF2-40B4-BE49-F238E27FC236}">
                <a16:creationId xmlns:a16="http://schemas.microsoft.com/office/drawing/2014/main" id="{9253D241-63AE-4D21-914F-F1759FA3A9EE}"/>
              </a:ext>
            </a:extLst>
          </p:cNvPr>
          <p:cNvSpPr>
            <a:spLocks noChangeArrowheads="1"/>
          </p:cNvSpPr>
          <p:nvPr/>
        </p:nvSpPr>
        <p:spPr bwMode="auto">
          <a:xfrm>
            <a:off x="947955" y="228244"/>
            <a:ext cx="443102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Environment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0">
            <a:extLst>
              <a:ext uri="{FF2B5EF4-FFF2-40B4-BE49-F238E27FC236}">
                <a16:creationId xmlns:a16="http://schemas.microsoft.com/office/drawing/2014/main" id="{4D955F24-0565-4CF5-9508-7018D814F510}"/>
              </a:ext>
            </a:extLst>
          </p:cNvPr>
          <p:cNvSpPr>
            <a:spLocks noChangeArrowheads="1"/>
          </p:cNvSpPr>
          <p:nvPr/>
        </p:nvSpPr>
        <p:spPr bwMode="auto">
          <a:xfrm>
            <a:off x="947955" y="7382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Tree>
    <p:extLst>
      <p:ext uri="{BB962C8B-B14F-4D97-AF65-F5344CB8AC3E}">
        <p14:creationId xmlns:p14="http://schemas.microsoft.com/office/powerpoint/2010/main" val="842073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10">
            <a:extLst>
              <a:ext uri="{FF2B5EF4-FFF2-40B4-BE49-F238E27FC236}">
                <a16:creationId xmlns:a16="http://schemas.microsoft.com/office/drawing/2014/main" id="{B177EB18-7756-48AF-8F51-7FE569507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868" y="2279183"/>
            <a:ext cx="4611993" cy="345899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a:extLst>
              <a:ext uri="{FF2B5EF4-FFF2-40B4-BE49-F238E27FC236}">
                <a16:creationId xmlns:a16="http://schemas.microsoft.com/office/drawing/2014/main" id="{141A7710-6C6C-40F9-8F59-4360E73593F6}"/>
              </a:ext>
            </a:extLst>
          </p:cNvPr>
          <p:cNvSpPr txBox="1">
            <a:spLocks noChangeArrowheads="1"/>
          </p:cNvSpPr>
          <p:nvPr/>
        </p:nvSpPr>
        <p:spPr bwMode="auto">
          <a:xfrm>
            <a:off x="947955" y="6053531"/>
            <a:ext cx="55245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camera angle will be fixed at a </a:t>
            </a:r>
            <a:r>
              <a:rPr lang="en-US" altLang="en-US" sz="1400" dirty="0">
                <a:solidFill>
                  <a:srgbClr val="C00000"/>
                </a:solidFill>
                <a:latin typeface="MV Boli" panose="02000500030200090000" pitchFamily="2" charset="0"/>
                <a:ea typeface="Corbel" panose="020B0503020204020204" pitchFamily="34" charset="0"/>
                <a:cs typeface="Times New Roman" panose="02020603050405020304" pitchFamily="18" charset="0"/>
              </a:rPr>
              <a:t>slanted top-down view. The stage is a walled-in area that holds all the gameplay inside it.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7">
            <a:extLst>
              <a:ext uri="{FF2B5EF4-FFF2-40B4-BE49-F238E27FC236}">
                <a16:creationId xmlns:a16="http://schemas.microsoft.com/office/drawing/2014/main" id="{B3F28328-E711-46D3-BD7C-EE6BCE763203}"/>
              </a:ext>
            </a:extLst>
          </p:cNvPr>
          <p:cNvSpPr>
            <a:spLocks noChangeArrowheads="1"/>
          </p:cNvSpPr>
          <p:nvPr/>
        </p:nvSpPr>
        <p:spPr bwMode="auto">
          <a:xfrm>
            <a:off x="947955" y="-1761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8">
            <a:extLst>
              <a:ext uri="{FF2B5EF4-FFF2-40B4-BE49-F238E27FC236}">
                <a16:creationId xmlns:a16="http://schemas.microsoft.com/office/drawing/2014/main" id="{9253D241-63AE-4D21-914F-F1759FA3A9EE}"/>
              </a:ext>
            </a:extLst>
          </p:cNvPr>
          <p:cNvSpPr>
            <a:spLocks noChangeArrowheads="1"/>
          </p:cNvSpPr>
          <p:nvPr/>
        </p:nvSpPr>
        <p:spPr bwMode="auto">
          <a:xfrm>
            <a:off x="947955" y="228244"/>
            <a:ext cx="443102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Environment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0">
            <a:extLst>
              <a:ext uri="{FF2B5EF4-FFF2-40B4-BE49-F238E27FC236}">
                <a16:creationId xmlns:a16="http://schemas.microsoft.com/office/drawing/2014/main" id="{4D955F24-0565-4CF5-9508-7018D814F510}"/>
              </a:ext>
            </a:extLst>
          </p:cNvPr>
          <p:cNvSpPr>
            <a:spLocks noChangeArrowheads="1"/>
          </p:cNvSpPr>
          <p:nvPr/>
        </p:nvSpPr>
        <p:spPr bwMode="auto">
          <a:xfrm>
            <a:off x="947955" y="7382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7" name="Picture 6">
            <a:extLst>
              <a:ext uri="{FF2B5EF4-FFF2-40B4-BE49-F238E27FC236}">
                <a16:creationId xmlns:a16="http://schemas.microsoft.com/office/drawing/2014/main" id="{D9BABB26-7D96-46B7-8201-94BF4DCB8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746" y="652244"/>
            <a:ext cx="5784674" cy="3253879"/>
          </a:xfrm>
          <a:prstGeom prst="rect">
            <a:avLst/>
          </a:prstGeom>
        </p:spPr>
      </p:pic>
    </p:spTree>
    <p:extLst>
      <p:ext uri="{BB962C8B-B14F-4D97-AF65-F5344CB8AC3E}">
        <p14:creationId xmlns:p14="http://schemas.microsoft.com/office/powerpoint/2010/main" val="2634361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41A7710-6C6C-40F9-8F59-4360E73593F6}"/>
              </a:ext>
            </a:extLst>
          </p:cNvPr>
          <p:cNvSpPr txBox="1">
            <a:spLocks noChangeArrowheads="1"/>
          </p:cNvSpPr>
          <p:nvPr/>
        </p:nvSpPr>
        <p:spPr bwMode="auto">
          <a:xfrm>
            <a:off x="1154382" y="5865135"/>
            <a:ext cx="55245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The common powerups will be 2D, and should be easily distinguishable among all the mayhem during the game. A bright outline around an appropriate image would be best for this.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7">
            <a:extLst>
              <a:ext uri="{FF2B5EF4-FFF2-40B4-BE49-F238E27FC236}">
                <a16:creationId xmlns:a16="http://schemas.microsoft.com/office/drawing/2014/main" id="{B3F28328-E711-46D3-BD7C-EE6BCE763203}"/>
              </a:ext>
            </a:extLst>
          </p:cNvPr>
          <p:cNvSpPr>
            <a:spLocks noChangeArrowheads="1"/>
          </p:cNvSpPr>
          <p:nvPr/>
        </p:nvSpPr>
        <p:spPr bwMode="auto">
          <a:xfrm>
            <a:off x="947955" y="-1761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8">
            <a:extLst>
              <a:ext uri="{FF2B5EF4-FFF2-40B4-BE49-F238E27FC236}">
                <a16:creationId xmlns:a16="http://schemas.microsoft.com/office/drawing/2014/main" id="{9253D241-63AE-4D21-914F-F1759FA3A9EE}"/>
              </a:ext>
            </a:extLst>
          </p:cNvPr>
          <p:cNvSpPr>
            <a:spLocks noChangeArrowheads="1"/>
          </p:cNvSpPr>
          <p:nvPr/>
        </p:nvSpPr>
        <p:spPr bwMode="auto">
          <a:xfrm>
            <a:off x="947955" y="228244"/>
            <a:ext cx="369524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Powerup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0">
            <a:extLst>
              <a:ext uri="{FF2B5EF4-FFF2-40B4-BE49-F238E27FC236}">
                <a16:creationId xmlns:a16="http://schemas.microsoft.com/office/drawing/2014/main" id="{4D955F24-0565-4CF5-9508-7018D814F510}"/>
              </a:ext>
            </a:extLst>
          </p:cNvPr>
          <p:cNvSpPr>
            <a:spLocks noChangeArrowheads="1"/>
          </p:cNvSpPr>
          <p:nvPr/>
        </p:nvSpPr>
        <p:spPr bwMode="auto">
          <a:xfrm>
            <a:off x="947955" y="7382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8" name="Picture 7">
            <a:extLst>
              <a:ext uri="{FF2B5EF4-FFF2-40B4-BE49-F238E27FC236}">
                <a16:creationId xmlns:a16="http://schemas.microsoft.com/office/drawing/2014/main" id="{459CAEF0-2E44-41C7-AF70-B563FF1BE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1576" y="566798"/>
            <a:ext cx="4865498" cy="4109373"/>
          </a:xfrm>
          <a:prstGeom prst="rect">
            <a:avLst/>
          </a:prstGeom>
        </p:spPr>
      </p:pic>
      <p:pic>
        <p:nvPicPr>
          <p:cNvPr id="10" name="Picture 9">
            <a:extLst>
              <a:ext uri="{FF2B5EF4-FFF2-40B4-BE49-F238E27FC236}">
                <a16:creationId xmlns:a16="http://schemas.microsoft.com/office/drawing/2014/main" id="{5CDFE457-A6F1-41B7-A0CA-7396FB1CF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129" y="1374313"/>
            <a:ext cx="5476753" cy="4109373"/>
          </a:xfrm>
          <a:prstGeom prst="rect">
            <a:avLst/>
          </a:prstGeom>
        </p:spPr>
      </p:pic>
    </p:spTree>
    <p:extLst>
      <p:ext uri="{BB962C8B-B14F-4D97-AF65-F5344CB8AC3E}">
        <p14:creationId xmlns:p14="http://schemas.microsoft.com/office/powerpoint/2010/main" val="393899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B3F28328-E711-46D3-BD7C-EE6BCE763203}"/>
              </a:ext>
            </a:extLst>
          </p:cNvPr>
          <p:cNvSpPr>
            <a:spLocks noChangeArrowheads="1"/>
          </p:cNvSpPr>
          <p:nvPr/>
        </p:nvSpPr>
        <p:spPr bwMode="auto">
          <a:xfrm>
            <a:off x="947955" y="-17616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8">
            <a:extLst>
              <a:ext uri="{FF2B5EF4-FFF2-40B4-BE49-F238E27FC236}">
                <a16:creationId xmlns:a16="http://schemas.microsoft.com/office/drawing/2014/main" id="{9253D241-63AE-4D21-914F-F1759FA3A9EE}"/>
              </a:ext>
            </a:extLst>
          </p:cNvPr>
          <p:cNvSpPr>
            <a:spLocks noChangeArrowheads="1"/>
          </p:cNvSpPr>
          <p:nvPr/>
        </p:nvSpPr>
        <p:spPr bwMode="auto">
          <a:xfrm>
            <a:off x="947955" y="228244"/>
            <a:ext cx="369524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Powerup Style Guide</a:t>
            </a:r>
            <a:endParaRPr kumimoji="0" lang="en-AU" altLang="en-US" sz="800" b="0" i="0" u="none" strike="noStrike" cap="none" normalizeH="0" baseline="0" dirty="0">
              <a:ln>
                <a:noFill/>
              </a:ln>
              <a:solidFill>
                <a:schemeClr val="tx1"/>
              </a:solidFill>
              <a:effectLst/>
              <a:latin typeface="Ravie" panose="04040805050809020602"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0">
            <a:extLst>
              <a:ext uri="{FF2B5EF4-FFF2-40B4-BE49-F238E27FC236}">
                <a16:creationId xmlns:a16="http://schemas.microsoft.com/office/drawing/2014/main" id="{4D955F24-0565-4CF5-9508-7018D814F510}"/>
              </a:ext>
            </a:extLst>
          </p:cNvPr>
          <p:cNvSpPr>
            <a:spLocks noChangeArrowheads="1"/>
          </p:cNvSpPr>
          <p:nvPr/>
        </p:nvSpPr>
        <p:spPr bwMode="auto">
          <a:xfrm>
            <a:off x="947955" y="7382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7" name="Picture 6">
            <a:extLst>
              <a:ext uri="{FF2B5EF4-FFF2-40B4-BE49-F238E27FC236}">
                <a16:creationId xmlns:a16="http://schemas.microsoft.com/office/drawing/2014/main" id="{999B005A-EA67-435F-8FB6-537129C13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019" y="1652631"/>
            <a:ext cx="3082058" cy="3360511"/>
          </a:xfrm>
          <a:prstGeom prst="rect">
            <a:avLst/>
          </a:prstGeom>
        </p:spPr>
      </p:pic>
      <p:pic>
        <p:nvPicPr>
          <p:cNvPr id="2050" name="Picture 2" descr="Image result for smash ball">
            <a:extLst>
              <a:ext uri="{FF2B5EF4-FFF2-40B4-BE49-F238E27FC236}">
                <a16:creationId xmlns:a16="http://schemas.microsoft.com/office/drawing/2014/main" id="{129E8A1F-9A61-4D48-BCCB-8A78941AC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955" y="2660289"/>
            <a:ext cx="3790696" cy="35500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rash team racing item crate">
            <a:extLst>
              <a:ext uri="{FF2B5EF4-FFF2-40B4-BE49-F238E27FC236}">
                <a16:creationId xmlns:a16="http://schemas.microsoft.com/office/drawing/2014/main" id="{628F0D73-2EC1-4BEE-B529-5259D4B5F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320" y="379246"/>
            <a:ext cx="3082058" cy="32200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2">
            <a:extLst>
              <a:ext uri="{FF2B5EF4-FFF2-40B4-BE49-F238E27FC236}">
                <a16:creationId xmlns:a16="http://schemas.microsoft.com/office/drawing/2014/main" id="{8E564357-BB31-4F92-B43B-D5234928F962}"/>
              </a:ext>
            </a:extLst>
          </p:cNvPr>
          <p:cNvSpPr txBox="1">
            <a:spLocks noChangeArrowheads="1"/>
          </p:cNvSpPr>
          <p:nvPr/>
        </p:nvSpPr>
        <p:spPr bwMode="auto">
          <a:xfrm>
            <a:off x="1154381" y="5800731"/>
            <a:ext cx="611887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MV Boli" panose="02000500030200090000" pitchFamily="2" charset="0"/>
                <a:cs typeface="Times New Roman" panose="02020603050405020304" pitchFamily="18" charset="0"/>
              </a:rPr>
              <a:t>The special powerups will be randomized, and the player will receive one of several upon picking up the powerup. The special powerup will be a 3D object and incredibly noticeable. All of them will have a significant impact on the playing field.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1040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2" descr="131545">
            <a:extLst>
              <a:ext uri="{FF2B5EF4-FFF2-40B4-BE49-F238E27FC236}">
                <a16:creationId xmlns:a16="http://schemas.microsoft.com/office/drawing/2014/main" id="{0E04CB6E-6C61-4A8F-8534-E224C0A69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805" y="807878"/>
            <a:ext cx="231457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13" descr="6644779aaa">
            <a:extLst>
              <a:ext uri="{FF2B5EF4-FFF2-40B4-BE49-F238E27FC236}">
                <a16:creationId xmlns:a16="http://schemas.microsoft.com/office/drawing/2014/main" id="{2213F5C2-CCB4-429C-A675-7769FCF64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880" y="706278"/>
            <a:ext cx="41148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14" descr="Big-Eyed_Baby_Dragons_(1280x720)">
            <a:extLst>
              <a:ext uri="{FF2B5EF4-FFF2-40B4-BE49-F238E27FC236}">
                <a16:creationId xmlns:a16="http://schemas.microsoft.com/office/drawing/2014/main" id="{3AED304D-4196-4083-B991-DF325559C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455" y="3281203"/>
            <a:ext cx="3733800" cy="2101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16" descr="431564">
            <a:extLst>
              <a:ext uri="{FF2B5EF4-FFF2-40B4-BE49-F238E27FC236}">
                <a16:creationId xmlns:a16="http://schemas.microsoft.com/office/drawing/2014/main" id="{DE37336B-7D39-486B-932C-253893DB4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3205" y="560228"/>
            <a:ext cx="31718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1" descr="super-smash-bros-wii-u-wii-u_197471_pn2">
            <a:extLst>
              <a:ext uri="{FF2B5EF4-FFF2-40B4-BE49-F238E27FC236}">
                <a16:creationId xmlns:a16="http://schemas.microsoft.com/office/drawing/2014/main" id="{DBCBC123-0784-417E-8242-7E36D54437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805" y="3252628"/>
            <a:ext cx="39624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2" descr="Skyro">
            <a:extLst>
              <a:ext uri="{FF2B5EF4-FFF2-40B4-BE49-F238E27FC236}">
                <a16:creationId xmlns:a16="http://schemas.microsoft.com/office/drawing/2014/main" id="{404244B8-7F9F-457B-86E9-F5F05E637B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5655" y="2862103"/>
            <a:ext cx="3051175"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
            <a:extLst>
              <a:ext uri="{FF2B5EF4-FFF2-40B4-BE49-F238E27FC236}">
                <a16:creationId xmlns:a16="http://schemas.microsoft.com/office/drawing/2014/main" id="{172B9AAF-67BF-46AE-BF8A-714292C852A3}"/>
              </a:ext>
            </a:extLst>
          </p:cNvPr>
          <p:cNvSpPr txBox="1">
            <a:spLocks noChangeArrowheads="1"/>
          </p:cNvSpPr>
          <p:nvPr/>
        </p:nvSpPr>
        <p:spPr bwMode="auto">
          <a:xfrm>
            <a:off x="986580" y="5852953"/>
            <a:ext cx="69151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The game is colourful and ostensibly family-friendly, but also slightly morbid. It</a:t>
            </a:r>
            <a:r>
              <a:rPr kumimoji="0" lang="en-US" altLang="en-US" sz="1400" b="0" i="0" u="none" strike="noStrike" cap="none" normalizeH="0" baseline="0">
                <a:ln>
                  <a:noFill/>
                </a:ln>
                <a:solidFill>
                  <a:srgbClr val="C00000"/>
                </a:solidFill>
                <a:effectLst/>
                <a:latin typeface="Corbel" panose="020B0503020204020204" pitchFamily="34" charset="0"/>
                <a:ea typeface="Corbel" panose="020B0503020204020204" pitchFamily="34" charset="0"/>
                <a:cs typeface="Times New Roman" panose="02020603050405020304" pitchFamily="18" charset="0"/>
              </a:rPr>
              <a:t>’</a:t>
            </a:r>
            <a:r>
              <a:rPr kumimoji="0" lang="en-US" altLang="en-US" sz="1400" b="0" i="0" u="none" strike="noStrike" cap="none" normalizeH="0" baseline="0">
                <a:ln>
                  <a:noFill/>
                </a:ln>
                <a:solidFill>
                  <a:srgbClr val="C00000"/>
                </a:solidFill>
                <a:effectLst/>
                <a:latin typeface="MV Boli" panose="02000500030200090000" pitchFamily="2" charset="0"/>
                <a:ea typeface="Corbel" panose="020B0503020204020204" pitchFamily="34" charset="0"/>
                <a:cs typeface="Times New Roman" panose="02020603050405020304" pitchFamily="18" charset="0"/>
              </a:rPr>
              <a:t>s a hectic and violent experience while maintaining a cute exterior.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8">
            <a:extLst>
              <a:ext uri="{FF2B5EF4-FFF2-40B4-BE49-F238E27FC236}">
                <a16:creationId xmlns:a16="http://schemas.microsoft.com/office/drawing/2014/main" id="{6C6BB8EB-C1AD-49AA-975E-4830814195B4}"/>
              </a:ext>
            </a:extLst>
          </p:cNvPr>
          <p:cNvSpPr>
            <a:spLocks noChangeArrowheads="1"/>
          </p:cNvSpPr>
          <p:nvPr/>
        </p:nvSpPr>
        <p:spPr bwMode="auto">
          <a:xfrm>
            <a:off x="1577130" y="-26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sp>
        <p:nvSpPr>
          <p:cNvPr id="4" name="Rectangle 10">
            <a:extLst>
              <a:ext uri="{FF2B5EF4-FFF2-40B4-BE49-F238E27FC236}">
                <a16:creationId xmlns:a16="http://schemas.microsoft.com/office/drawing/2014/main" id="{CB378D7A-763F-4F39-99ED-582D7352C43C}"/>
              </a:ext>
            </a:extLst>
          </p:cNvPr>
          <p:cNvSpPr>
            <a:spLocks noChangeArrowheads="1"/>
          </p:cNvSpPr>
          <p:nvPr/>
        </p:nvSpPr>
        <p:spPr bwMode="auto">
          <a:xfrm>
            <a:off x="881048" y="-58758"/>
            <a:ext cx="307808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2000" b="1" i="0" u="none" strike="noStrike" cap="none" normalizeH="0" baseline="0" dirty="0">
              <a:ln>
                <a:noFill/>
              </a:ln>
              <a:solidFill>
                <a:srgbClr val="C00000"/>
              </a:solidFill>
              <a:effectLst/>
              <a:latin typeface="Segoe Print" panose="02000600000000000000" pitchFamily="2" charset="0"/>
              <a:ea typeface="Corbel" panose="020B0503020204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2000" b="1" i="0" u="none" strike="noStrike" cap="none" normalizeH="0" baseline="0" dirty="0">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Game </a:t>
            </a:r>
            <a:r>
              <a:rPr kumimoji="0" lang="en-AU" altLang="en-US" sz="2000" b="1" i="0" u="none" strike="noStrike" cap="none" normalizeH="0" baseline="0" dirty="0" err="1">
                <a:ln>
                  <a:noFill/>
                </a:ln>
                <a:solidFill>
                  <a:srgbClr val="C00000"/>
                </a:solidFill>
                <a:effectLst/>
                <a:latin typeface="Ravie" panose="04040805050809020602" pitchFamily="82" charset="0"/>
                <a:ea typeface="Corbel" panose="020B0503020204020204" pitchFamily="34" charset="0"/>
                <a:cs typeface="Times New Roman" panose="02020603050405020304" pitchFamily="18" charset="0"/>
              </a:rPr>
              <a:t>Moodboard</a:t>
            </a:r>
            <a:endParaRPr kumimoji="0" lang="en-AU" altLang="en-US" sz="1800" b="0" i="0" u="none" strike="noStrike" cap="none" normalizeH="0" baseline="0" dirty="0">
              <a:ln>
                <a:noFill/>
              </a:ln>
              <a:solidFill>
                <a:schemeClr val="tx1"/>
              </a:solidFill>
              <a:effectLst/>
              <a:latin typeface="Ravie" panose="04040805050809020602" pitchFamily="82" charset="0"/>
            </a:endParaRPr>
          </a:p>
        </p:txBody>
      </p:sp>
    </p:spTree>
    <p:extLst>
      <p:ext uri="{BB962C8B-B14F-4D97-AF65-F5344CB8AC3E}">
        <p14:creationId xmlns:p14="http://schemas.microsoft.com/office/powerpoint/2010/main" val="54636030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TM10001106[[fn=Badge]]</Template>
  <TotalTime>696</TotalTime>
  <Words>881</Words>
  <Application>Microsoft Office PowerPoint</Application>
  <PresentationFormat>Widescreen</PresentationFormat>
  <Paragraphs>132</Paragraphs>
  <Slides>21</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2" baseType="lpstr">
      <vt:lpstr>Aharoni</vt:lpstr>
      <vt:lpstr>Arial</vt:lpstr>
      <vt:lpstr>Corbel</vt:lpstr>
      <vt:lpstr>Gill Sans MT</vt:lpstr>
      <vt:lpstr>Impact</vt:lpstr>
      <vt:lpstr>MV Boli</vt:lpstr>
      <vt:lpstr>Ravie</vt:lpstr>
      <vt:lpstr>Segoe Print</vt:lpstr>
      <vt:lpstr>Times New Roman</vt:lpstr>
      <vt:lpstr>Badge</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Wing Him Choi</dc:creator>
  <cp:lastModifiedBy>Wing Him Choi</cp:lastModifiedBy>
  <cp:revision>72</cp:revision>
  <dcterms:created xsi:type="dcterms:W3CDTF">2018-09-28T01:27:18Z</dcterms:created>
  <dcterms:modified xsi:type="dcterms:W3CDTF">2018-10-18T03:16:30Z</dcterms:modified>
</cp:coreProperties>
</file>